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3" r:id="rId3"/>
    <p:sldId id="265" r:id="rId4"/>
    <p:sldId id="264" r:id="rId5"/>
    <p:sldId id="257" r:id="rId6"/>
    <p:sldId id="258" r:id="rId7"/>
    <p:sldId id="260" r:id="rId8"/>
    <p:sldId id="261"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C8AA"/>
    <a:srgbClr val="E894E2"/>
    <a:srgbClr val="96B8E3"/>
    <a:srgbClr val="97E2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9" d="100"/>
          <a:sy n="79" d="100"/>
        </p:scale>
        <p:origin x="2778" y="114"/>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6/9/2020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6/9/2020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6/9/2020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6/9/2020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6/9/2020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6/9/2020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Ru Dai</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Tong Geon Lee</a:t>
            </a:r>
            <a:r>
              <a:rPr lang="en-US" sz="1800" baseline="30000" dirty="0">
                <a:latin typeface="Arial" panose="020B0604020202020204" pitchFamily="34" charset="0"/>
                <a:cs typeface="Arial" panose="020B0604020202020204" pitchFamily="34" charset="0"/>
              </a:rPr>
              <a:t>1,3,4</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 USA</a:t>
            </a:r>
          </a:p>
          <a:p>
            <a:pPr marL="0" indent="0">
              <a:buNone/>
            </a:pPr>
            <a:r>
              <a:rPr lang="en-US" sz="1200" baseline="30000"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Gulf Coast Research and Education Center, University of Florida, Wimauma, FL, USA</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BAB403-FE09-4DE0-BCC0-43C106042E29}"/>
              </a:ext>
            </a:extLst>
          </p:cNvPr>
          <p:cNvSpPr txBox="1"/>
          <p:nvPr/>
        </p:nvSpPr>
        <p:spPr>
          <a:xfrm>
            <a:off x="284988" y="451067"/>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B16A3C9-64E0-4715-85E6-7D14C4030B8D}"/>
              </a:ext>
            </a:extLst>
          </p:cNvPr>
          <p:cNvGraphicFramePr>
            <a:graphicFrameLocks noGrp="1"/>
          </p:cNvGraphicFramePr>
          <p:nvPr>
            <p:extLst>
              <p:ext uri="{D42A27DB-BD31-4B8C-83A1-F6EECF244321}">
                <p14:modId xmlns:p14="http://schemas.microsoft.com/office/powerpoint/2010/main" val="1585628792"/>
              </p:ext>
            </p:extLst>
          </p:nvPr>
        </p:nvGraphicFramePr>
        <p:xfrm>
          <a:off x="342900" y="728066"/>
          <a:ext cx="7035800" cy="8898270"/>
        </p:xfrm>
        <a:graphic>
          <a:graphicData uri="http://schemas.openxmlformats.org/drawingml/2006/table">
            <a:tbl>
              <a:tblPr>
                <a:tableStyleId>{5C22544A-7EE6-4342-B048-85BDC9FD1C3A}</a:tableStyleId>
              </a:tblPr>
              <a:tblGrid>
                <a:gridCol w="2222606">
                  <a:extLst>
                    <a:ext uri="{9D8B030D-6E8A-4147-A177-3AD203B41FA5}">
                      <a16:colId xmlns:a16="http://schemas.microsoft.com/office/drawing/2014/main" val="1040603886"/>
                    </a:ext>
                  </a:extLst>
                </a:gridCol>
                <a:gridCol w="1604398">
                  <a:extLst>
                    <a:ext uri="{9D8B030D-6E8A-4147-A177-3AD203B41FA5}">
                      <a16:colId xmlns:a16="http://schemas.microsoft.com/office/drawing/2014/main" val="1579120037"/>
                    </a:ext>
                  </a:extLst>
                </a:gridCol>
                <a:gridCol w="1604398">
                  <a:extLst>
                    <a:ext uri="{9D8B030D-6E8A-4147-A177-3AD203B41FA5}">
                      <a16:colId xmlns:a16="http://schemas.microsoft.com/office/drawing/2014/main" val="4092586516"/>
                    </a:ext>
                  </a:extLst>
                </a:gridCol>
                <a:gridCol w="1604398">
                  <a:extLst>
                    <a:ext uri="{9D8B030D-6E8A-4147-A177-3AD203B41FA5}">
                      <a16:colId xmlns:a16="http://schemas.microsoft.com/office/drawing/2014/main" val="4115868419"/>
                    </a:ext>
                  </a:extLst>
                </a:gridCol>
              </a:tblGrid>
              <a:tr h="74206">
                <a:tc>
                  <a:txBody>
                    <a:bodyPr/>
                    <a:lstStyle/>
                    <a:p>
                      <a:pPr algn="l" rtl="0" fontAlgn="ctr"/>
                      <a:r>
                        <a:rPr lang="en-US" sz="1000" b="1" u="none" strike="noStrike" dirty="0">
                          <a:effectLst/>
                          <a:latin typeface="Arial" panose="020B0604020202020204" pitchFamily="34" charset="0"/>
                          <a:cs typeface="Arial" panose="020B0604020202020204" pitchFamily="34" charset="0"/>
                        </a:rPr>
                        <a:t>Species</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b="1" u="none" strike="noStrike" dirty="0">
                          <a:effectLst/>
                          <a:latin typeface="Arial" panose="020B0604020202020204" pitchFamily="34" charset="0"/>
                          <a:cs typeface="Arial" panose="020B0604020202020204" pitchFamily="34" charset="0"/>
                        </a:rPr>
                        <a:t>Condition</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b="1" u="none" strike="noStrike" dirty="0">
                          <a:effectLst/>
                          <a:latin typeface="Arial" panose="020B0604020202020204" pitchFamily="34" charset="0"/>
                          <a:cs typeface="Arial" panose="020B0604020202020204" pitchFamily="34" charset="0"/>
                        </a:rPr>
                        <a:t>Organ</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b="1" u="none" strike="noStrike" dirty="0">
                          <a:effectLst/>
                          <a:latin typeface="Arial" panose="020B0604020202020204" pitchFamily="34" charset="0"/>
                          <a:cs typeface="Arial" panose="020B0604020202020204" pitchFamily="34" charset="0"/>
                        </a:rPr>
                        <a:t>Source</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01793838"/>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alpina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176150452"/>
                  </a:ext>
                </a:extLst>
              </a:tr>
              <a:tr h="74206">
                <a:tc rowSpan="2">
                  <a:txBody>
                    <a:bodyPr/>
                    <a:lstStyle/>
                    <a:p>
                      <a:pPr algn="l" rtl="0" fontAlgn="ctr"/>
                      <a:r>
                        <a:rPr lang="en-US" sz="1000" i="1" u="none" strike="noStrike">
                          <a:effectLst/>
                          <a:latin typeface="Arial" panose="020B0604020202020204" pitchFamily="34" charset="0"/>
                          <a:cs typeface="Arial" panose="020B0604020202020204" pitchFamily="34" charset="0"/>
                        </a:rPr>
                        <a:t>S. altissima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1000" u="none" strike="noStrike">
                          <a:effectLst/>
                          <a:latin typeface="Arial" panose="020B0604020202020204" pitchFamily="34" charset="0"/>
                          <a:cs typeface="Arial" panose="020B0604020202020204" pitchFamily="34" charset="0"/>
                        </a:rPr>
                        <a:t>Leaf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9675192"/>
                  </a:ext>
                </a:extLst>
              </a:tr>
              <a:tr h="74206">
                <a:tc vMerge="1">
                  <a:txBody>
                    <a:bodyPr/>
                    <a:lstStyle/>
                    <a:p>
                      <a:endParaRPr lang="en-US"/>
                    </a:p>
                  </a:txBody>
                  <a:tcP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1131254"/>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angulosa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767709378"/>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angustifolia ssp. angustifolia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05729935"/>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angustifolia ssp. </a:t>
                      </a:r>
                      <a:r>
                        <a:rPr lang="en-US" sz="1000" i="1" u="none" strike="noStrike" dirty="0" err="1">
                          <a:effectLst/>
                          <a:latin typeface="Arial" panose="020B0604020202020204" pitchFamily="34" charset="0"/>
                          <a:cs typeface="Arial" panose="020B0604020202020204" pitchFamily="34" charset="0"/>
                        </a:rPr>
                        <a:t>micrathum</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03773502"/>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antirrhinoides</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87897886"/>
                  </a:ext>
                </a:extLst>
              </a:tr>
              <a:tr h="74206">
                <a:tc rowSpan="2">
                  <a:txBody>
                    <a:bodyPr/>
                    <a:lstStyle/>
                    <a:p>
                      <a:pPr algn="l" rtl="0" fontAlgn="ctr"/>
                      <a:r>
                        <a:rPr lang="en-US" sz="1000" i="1" u="none" strike="noStrike">
                          <a:effectLst/>
                          <a:latin typeface="Arial" panose="020B0604020202020204" pitchFamily="34" charset="0"/>
                          <a:cs typeface="Arial" panose="020B0604020202020204" pitchFamily="34" charset="0"/>
                        </a:rPr>
                        <a:t>S. arenicola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46174576"/>
                  </a:ext>
                </a:extLst>
              </a:tr>
              <a:tr h="74206">
                <a:tc vMerge="1">
                  <a:txBody>
                    <a:bodyPr/>
                    <a:lstStyle/>
                    <a:p>
                      <a:endParaRPr lang="en-US"/>
                    </a:p>
                  </a:txBody>
                  <a:tcP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7618886"/>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astinae</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50162477"/>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baicalensis</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85874651"/>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barbata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69086813"/>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blepharophylla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181252519"/>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brittonii</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48741564"/>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californica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28536312"/>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coccinea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8902053"/>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coerulea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77020628"/>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costaricana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82004283"/>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dependens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1045057"/>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discolor</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128105234"/>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drumondii</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48345405"/>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elliptica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1415829"/>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epilobiifolia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9312201"/>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formosa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32390592"/>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fructicosa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531517135"/>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galericulata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12446808"/>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glabriuscula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93083762"/>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guatemalensis</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81569723"/>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hastifolia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35610694"/>
                  </a:ext>
                </a:extLst>
              </a:tr>
              <a:tr h="74206">
                <a:tc rowSpan="2">
                  <a:txBody>
                    <a:bodyPr/>
                    <a:lstStyle/>
                    <a:p>
                      <a:pPr algn="l" rtl="0" fontAlgn="ctr"/>
                      <a:r>
                        <a:rPr lang="en-US" sz="1000" i="1" u="none" strike="noStrike">
                          <a:effectLst/>
                          <a:latin typeface="Arial" panose="020B0604020202020204" pitchFamily="34" charset="0"/>
                          <a:cs typeface="Arial" panose="020B0604020202020204" pitchFamily="34" charset="0"/>
                        </a:rPr>
                        <a:t>S. havanensis</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55910225"/>
                  </a:ext>
                </a:extLst>
              </a:tr>
              <a:tr h="74206">
                <a:tc vMerge="1">
                  <a:txBody>
                    <a:bodyPr/>
                    <a:lstStyle/>
                    <a:p>
                      <a:endParaRPr lang="en-US"/>
                    </a:p>
                  </a:txBody>
                  <a:tcP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87322605"/>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heterophylla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10535298"/>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heydei</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04616200"/>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hispidula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424940"/>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holmgreniorum</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9722860"/>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hookeri</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90610410"/>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incanca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32504448"/>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indica</a:t>
                      </a:r>
                      <a:r>
                        <a:rPr lang="en-US" sz="1000" i="1" u="none" strike="noStrike" dirty="0">
                          <a:effectLst/>
                          <a:latin typeface="Arial" panose="020B0604020202020204" pitchFamily="34" charset="0"/>
                          <a:cs typeface="Arial" panose="020B0604020202020204" pitchFamily="34" charset="0"/>
                        </a:rPr>
                        <a:t> var. coccinea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74821400"/>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insignis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13316346"/>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integrifolia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73627877"/>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isochelia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26338027"/>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javalambrensis</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90077002"/>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javanica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87861674"/>
                  </a:ext>
                </a:extLst>
              </a:tr>
              <a:tr h="74206">
                <a:tc rowSpan="2">
                  <a:txBody>
                    <a:bodyPr/>
                    <a:lstStyle/>
                    <a:p>
                      <a:pPr algn="l" rtl="0" fontAlgn="ctr"/>
                      <a:r>
                        <a:rPr lang="en-US" sz="1000" i="1" u="none" strike="noStrike">
                          <a:effectLst/>
                          <a:latin typeface="Arial" panose="020B0604020202020204" pitchFamily="34" charset="0"/>
                          <a:cs typeface="Arial" panose="020B0604020202020204" pitchFamily="34" charset="0"/>
                        </a:rPr>
                        <a:t>S. lateriflora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03192074"/>
                  </a:ext>
                </a:extLst>
              </a:tr>
              <a:tr h="74206">
                <a:tc vMerge="1">
                  <a:txBody>
                    <a:bodyPr/>
                    <a:lstStyle/>
                    <a:p>
                      <a:endParaRPr lang="en-US"/>
                    </a:p>
                  </a:txBody>
                  <a:tcP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36096913"/>
                  </a:ext>
                </a:extLst>
              </a:tr>
              <a:tr h="74206">
                <a:tc rowSpan="2">
                  <a:txBody>
                    <a:bodyPr/>
                    <a:lstStyle/>
                    <a:p>
                      <a:pPr algn="l" rtl="0" fontAlgn="ctr"/>
                      <a:r>
                        <a:rPr lang="en-US" sz="1000" i="1" u="none" strike="noStrike">
                          <a:effectLst/>
                          <a:latin typeface="Arial" panose="020B0604020202020204" pitchFamily="34" charset="0"/>
                          <a:cs typeface="Arial" panose="020B0604020202020204" pitchFamily="34" charset="0"/>
                        </a:rPr>
                        <a:t>S. leonardii</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785247626"/>
                  </a:ext>
                </a:extLst>
              </a:tr>
              <a:tr h="74206">
                <a:tc vMerge="1">
                  <a:txBody>
                    <a:bodyPr/>
                    <a:lstStyle/>
                    <a:p>
                      <a:endParaRPr lang="en-US"/>
                    </a:p>
                  </a:txBody>
                  <a:tcP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24072569"/>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leptosiplonsipkon</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35655148"/>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longifolia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37098812"/>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lutea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4424227"/>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lutilaba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44177149"/>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microphylla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47412458"/>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multicularis</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25575686"/>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multiglandulosa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0157074"/>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multiglandulosa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80783181"/>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muriculata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75105984"/>
                  </a:ext>
                </a:extLst>
              </a:tr>
            </a:tbl>
          </a:graphicData>
        </a:graphic>
      </p:graphicFrame>
    </p:spTree>
    <p:extLst>
      <p:ext uri="{BB962C8B-B14F-4D97-AF65-F5344CB8AC3E}">
        <p14:creationId xmlns:p14="http://schemas.microsoft.com/office/powerpoint/2010/main" val="213080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8DEE35E-E6F7-4547-90EC-CD0AF85A81C5}"/>
              </a:ext>
            </a:extLst>
          </p:cNvPr>
          <p:cNvGraphicFramePr>
            <a:graphicFrameLocks noGrp="1"/>
          </p:cNvGraphicFramePr>
          <p:nvPr>
            <p:extLst>
              <p:ext uri="{D42A27DB-BD31-4B8C-83A1-F6EECF244321}">
                <p14:modId xmlns:p14="http://schemas.microsoft.com/office/powerpoint/2010/main" val="475253385"/>
              </p:ext>
            </p:extLst>
          </p:nvPr>
        </p:nvGraphicFramePr>
        <p:xfrm>
          <a:off x="300227" y="2765605"/>
          <a:ext cx="7096270" cy="4683300"/>
        </p:xfrm>
        <a:graphic>
          <a:graphicData uri="http://schemas.openxmlformats.org/drawingml/2006/table">
            <a:tbl>
              <a:tblPr>
                <a:tableStyleId>{5C22544A-7EE6-4342-B048-85BDC9FD1C3A}</a:tableStyleId>
              </a:tblPr>
              <a:tblGrid>
                <a:gridCol w="2241709">
                  <a:extLst>
                    <a:ext uri="{9D8B030D-6E8A-4147-A177-3AD203B41FA5}">
                      <a16:colId xmlns:a16="http://schemas.microsoft.com/office/drawing/2014/main" val="1568127745"/>
                    </a:ext>
                  </a:extLst>
                </a:gridCol>
                <a:gridCol w="1618187">
                  <a:extLst>
                    <a:ext uri="{9D8B030D-6E8A-4147-A177-3AD203B41FA5}">
                      <a16:colId xmlns:a16="http://schemas.microsoft.com/office/drawing/2014/main" val="334448956"/>
                    </a:ext>
                  </a:extLst>
                </a:gridCol>
                <a:gridCol w="1618187">
                  <a:extLst>
                    <a:ext uri="{9D8B030D-6E8A-4147-A177-3AD203B41FA5}">
                      <a16:colId xmlns:a16="http://schemas.microsoft.com/office/drawing/2014/main" val="2711265274"/>
                    </a:ext>
                  </a:extLst>
                </a:gridCol>
                <a:gridCol w="1618187">
                  <a:extLst>
                    <a:ext uri="{9D8B030D-6E8A-4147-A177-3AD203B41FA5}">
                      <a16:colId xmlns:a16="http://schemas.microsoft.com/office/drawing/2014/main" val="1464272815"/>
                    </a:ext>
                  </a:extLst>
                </a:gridCol>
              </a:tblGrid>
              <a:tr h="74206">
                <a:tc>
                  <a:txBody>
                    <a:bodyPr/>
                    <a:lstStyle/>
                    <a:p>
                      <a:pPr algn="l" rtl="0" fontAlgn="ctr"/>
                      <a:r>
                        <a:rPr lang="en-US" sz="1000" b="1" i="0" u="none" strike="noStrike" dirty="0">
                          <a:solidFill>
                            <a:srgbClr val="000000"/>
                          </a:solidFill>
                          <a:effectLst/>
                          <a:latin typeface="Arial" panose="020B0604020202020204" pitchFamily="34" charset="0"/>
                          <a:cs typeface="Arial" panose="020B0604020202020204" pitchFamily="34" charset="0"/>
                        </a:rPr>
                        <a:t>Species</a:t>
                      </a:r>
                    </a:p>
                  </a:txBody>
                  <a:tcPr marL="3710" marR="3710" marT="3710" marB="0" anchor="ctr"/>
                </a:tc>
                <a:tc>
                  <a:txBody>
                    <a:bodyPr/>
                    <a:lstStyle/>
                    <a:p>
                      <a:pPr algn="l" rtl="0" fontAlgn="ctr"/>
                      <a:r>
                        <a:rPr lang="en-US" sz="1000" b="1" i="0" u="none" strike="noStrike" dirty="0">
                          <a:solidFill>
                            <a:srgbClr val="000000"/>
                          </a:solidFill>
                          <a:effectLst/>
                          <a:latin typeface="Arial" panose="020B0604020202020204" pitchFamily="34" charset="0"/>
                          <a:cs typeface="Arial" panose="020B0604020202020204" pitchFamily="34" charset="0"/>
                        </a:rPr>
                        <a:t>Condition</a:t>
                      </a:r>
                    </a:p>
                  </a:txBody>
                  <a:tcPr marL="3710" marR="3710" marT="3710" marB="0" anchor="ctr"/>
                </a:tc>
                <a:tc>
                  <a:txBody>
                    <a:bodyPr/>
                    <a:lstStyle/>
                    <a:p>
                      <a:pPr algn="l" fontAlgn="ctr"/>
                      <a:r>
                        <a:rPr lang="en-US" sz="1000" b="1" i="0" u="none" strike="noStrike" dirty="0">
                          <a:solidFill>
                            <a:srgbClr val="000000"/>
                          </a:solidFill>
                          <a:effectLst/>
                          <a:latin typeface="Arial" panose="020B0604020202020204" pitchFamily="34" charset="0"/>
                          <a:cs typeface="Arial" panose="020B0604020202020204" pitchFamily="34" charset="0"/>
                        </a:rPr>
                        <a:t>Organ</a:t>
                      </a:r>
                    </a:p>
                  </a:txBody>
                  <a:tcPr marL="3710" marR="3710" marT="3710" marB="0" anchor="ctr"/>
                </a:tc>
                <a:tc>
                  <a:txBody>
                    <a:bodyPr/>
                    <a:lstStyle/>
                    <a:p>
                      <a:pPr algn="l" fontAlgn="ctr"/>
                      <a:r>
                        <a:rPr lang="en-US" sz="1000" b="1" i="0" u="none" strike="noStrike" dirty="0">
                          <a:solidFill>
                            <a:srgbClr val="000000"/>
                          </a:solidFill>
                          <a:effectLst/>
                          <a:latin typeface="Arial" panose="020B0604020202020204" pitchFamily="34" charset="0"/>
                          <a:cs typeface="Arial" panose="020B0604020202020204" pitchFamily="34" charset="0"/>
                        </a:rPr>
                        <a:t>Source</a:t>
                      </a:r>
                    </a:p>
                  </a:txBody>
                  <a:tcPr marL="3710" marR="3710" marT="3710" marB="0" anchor="ctr"/>
                </a:tc>
                <a:extLst>
                  <a:ext uri="{0D108BD9-81ED-4DB2-BD59-A6C34878D82A}">
                    <a16:rowId xmlns:a16="http://schemas.microsoft.com/office/drawing/2014/main" val="3324881146"/>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oblonga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dirty="0">
                          <a:effectLst/>
                          <a:latin typeface="Arial" panose="020B0604020202020204" pitchFamily="34" charset="0"/>
                          <a:cs typeface="Arial" panose="020B0604020202020204" pitchFamily="34" charset="0"/>
                        </a:rPr>
                        <a:t>Dried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66885656"/>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orientalis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45590784"/>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ovata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71423645"/>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parvula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7780646"/>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paucifolia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85979398"/>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pekenensis var. alpina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36187691"/>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peregrina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84723622"/>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pinnatifida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778914190"/>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potosina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dirty="0">
                          <a:effectLst/>
                          <a:latin typeface="Arial" panose="020B0604020202020204" pitchFamily="34" charset="0"/>
                          <a:cs typeface="Arial" panose="020B0604020202020204" pitchFamily="34" charset="0"/>
                        </a:rPr>
                        <a:t>Dried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74905508"/>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prostrata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98883263"/>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przewalskii</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dirty="0">
                          <a:effectLst/>
                          <a:latin typeface="Arial" panose="020B0604020202020204" pitchFamily="34" charset="0"/>
                          <a:cs typeface="Arial" panose="020B0604020202020204" pitchFamily="34" charset="0"/>
                        </a:rPr>
                        <a:t>Dried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78896317"/>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pseudoserrata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dirty="0">
                          <a:effectLst/>
                          <a:latin typeface="Arial" panose="020B0604020202020204" pitchFamily="34" charset="0"/>
                          <a:cs typeface="Arial" panose="020B0604020202020204" pitchFamily="34" charset="0"/>
                        </a:rPr>
                        <a:t>Dried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37297543"/>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pulchella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96612382"/>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purpurascens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29555766"/>
                  </a:ext>
                </a:extLst>
              </a:tr>
              <a:tr h="74206">
                <a:tc rowSpan="2">
                  <a:txBody>
                    <a:bodyPr/>
                    <a:lstStyle/>
                    <a:p>
                      <a:pPr algn="l" rtl="0" fontAlgn="ctr"/>
                      <a:r>
                        <a:rPr lang="en-US" sz="1000" i="1" u="none" strike="noStrike" dirty="0">
                          <a:effectLst/>
                          <a:latin typeface="Arial" panose="020B0604020202020204" pitchFamily="34" charset="0"/>
                          <a:cs typeface="Arial" panose="020B0604020202020204" pitchFamily="34" charset="0"/>
                        </a:rPr>
                        <a:t>S. racemosa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dirty="0">
                          <a:effectLst/>
                          <a:latin typeface="Arial" panose="020B0604020202020204" pitchFamily="34" charset="0"/>
                          <a:cs typeface="Arial" panose="020B0604020202020204" pitchFamily="34" charset="0"/>
                        </a:rPr>
                        <a:t>Dried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37895689"/>
                  </a:ext>
                </a:extLst>
              </a:tr>
              <a:tr h="74206">
                <a:tc vMerge="1">
                  <a:txBody>
                    <a:bodyPr/>
                    <a:lstStyle/>
                    <a:p>
                      <a:endParaRPr lang="en-US"/>
                    </a:p>
                  </a:txBody>
                  <a:tcP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13984773"/>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relenorskyi</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11594503"/>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resinosa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dirty="0">
                          <a:effectLst/>
                          <a:latin typeface="Arial" panose="020B0604020202020204" pitchFamily="34" charset="0"/>
                          <a:cs typeface="Arial" panose="020B0604020202020204" pitchFamily="34" charset="0"/>
                        </a:rPr>
                        <a:t>Dried</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dirty="0">
                          <a:effectLst/>
                          <a:latin typeface="Arial" panose="020B0604020202020204" pitchFamily="34" charset="0"/>
                          <a:cs typeface="Arial" panose="020B0604020202020204" pitchFamily="34" charset="0"/>
                        </a:rPr>
                        <a:t>Leaf, stem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56257733"/>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sapphirina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8288550"/>
                  </a:ext>
                </a:extLst>
              </a:tr>
              <a:tr h="74206">
                <a:tc>
                  <a:txBody>
                    <a:bodyPr/>
                    <a:lstStyle/>
                    <a:p>
                      <a:pPr algn="l" rtl="0" fontAlgn="ctr"/>
                      <a:r>
                        <a:rPr lang="en-US" sz="1000" i="1" u="none" strike="noStrike">
                          <a:effectLst/>
                          <a:latin typeface="Arial" panose="020B0604020202020204" pitchFamily="34" charset="0"/>
                          <a:cs typeface="Arial" panose="020B0604020202020204" pitchFamily="34" charset="0"/>
                        </a:rPr>
                        <a:t>S. scordiifolia</a:t>
                      </a:r>
                      <a:endParaRPr lang="en-US" sz="10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35359622"/>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seleriana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35763285"/>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serrata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17525782"/>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siphocampuloides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dirty="0">
                          <a:effectLst/>
                          <a:latin typeface="Arial" panose="020B0604020202020204" pitchFamily="34" charset="0"/>
                          <a:cs typeface="Arial" panose="020B0604020202020204" pitchFamily="34" charset="0"/>
                        </a:rPr>
                        <a:t>Leaf, stem</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2335044"/>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splendens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dirty="0">
                          <a:effectLst/>
                          <a:latin typeface="Arial" panose="020B0604020202020204" pitchFamily="34" charset="0"/>
                          <a:cs typeface="Arial" panose="020B0604020202020204" pitchFamily="34" charset="0"/>
                        </a:rPr>
                        <a:t>Leaf</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0527393"/>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strigillosa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43180764"/>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suffrutscens</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0758331"/>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sumatrana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4884820"/>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tessellata</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Dried</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75938377"/>
                  </a:ext>
                </a:extLst>
              </a:tr>
              <a:tr h="74206">
                <a:tc>
                  <a:txBody>
                    <a:bodyPr/>
                    <a:lstStyle/>
                    <a:p>
                      <a:pPr algn="l" rtl="0" fontAlgn="ctr"/>
                      <a:r>
                        <a:rPr lang="en-US" sz="1000" i="1" u="none" strike="noStrike" dirty="0">
                          <a:effectLst/>
                          <a:latin typeface="Arial" panose="020B0604020202020204" pitchFamily="34" charset="0"/>
                          <a:cs typeface="Arial" panose="020B0604020202020204" pitchFamily="34" charset="0"/>
                        </a:rPr>
                        <a:t>S. </a:t>
                      </a:r>
                      <a:r>
                        <a:rPr lang="en-US" sz="1000" i="1" u="none" strike="noStrike" dirty="0" err="1">
                          <a:effectLst/>
                          <a:latin typeface="Arial" panose="020B0604020202020204" pitchFamily="34" charset="0"/>
                          <a:cs typeface="Arial" panose="020B0604020202020204" pitchFamily="34" charset="0"/>
                        </a:rPr>
                        <a:t>tournefortii</a:t>
                      </a:r>
                      <a:endParaRPr lang="en-US" sz="1000" b="0" i="1"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Fresh</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1000" u="none" strike="noStrike">
                          <a:effectLst/>
                          <a:latin typeface="Arial" panose="020B0604020202020204" pitchFamily="34" charset="0"/>
                          <a:cs typeface="Arial" panose="020B0604020202020204" pitchFamily="34" charset="0"/>
                        </a:rPr>
                        <a:t>Leaf, stem, root</a:t>
                      </a:r>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37798758"/>
                  </a:ext>
                </a:extLst>
              </a:tr>
            </a:tbl>
          </a:graphicData>
        </a:graphic>
      </p:graphicFrame>
      <p:sp>
        <p:nvSpPr>
          <p:cNvPr id="5" name="TextBox 4">
            <a:extLst>
              <a:ext uri="{FF2B5EF4-FFF2-40B4-BE49-F238E27FC236}">
                <a16:creationId xmlns:a16="http://schemas.microsoft.com/office/drawing/2014/main" id="{AEB5D6CE-F3C2-4248-9521-1A7ED5A6DD96}"/>
              </a:ext>
            </a:extLst>
          </p:cNvPr>
          <p:cNvSpPr txBox="1"/>
          <p:nvPr/>
        </p:nvSpPr>
        <p:spPr>
          <a:xfrm>
            <a:off x="233552" y="2488606"/>
            <a:ext cx="5424297"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cont.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1592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15AE35-4557-4F2A-9EC3-E6667186344D}"/>
              </a:ext>
            </a:extLst>
          </p:cNvPr>
          <p:cNvGrpSpPr/>
          <p:nvPr/>
        </p:nvGrpSpPr>
        <p:grpSpPr>
          <a:xfrm>
            <a:off x="4435407" y="1662127"/>
            <a:ext cx="2859031" cy="6112530"/>
            <a:chOff x="5843337" y="167691"/>
            <a:chExt cx="2859031" cy="6112530"/>
          </a:xfrm>
        </p:grpSpPr>
        <p:pic>
          <p:nvPicPr>
            <p:cNvPr id="11" name="Picture 10" descr="A picture containing table, sitting, book, vase&#10;&#10;Description automatically generated">
              <a:extLst>
                <a:ext uri="{FF2B5EF4-FFF2-40B4-BE49-F238E27FC236}">
                  <a16:creationId xmlns:a16="http://schemas.microsoft.com/office/drawing/2014/main" id="{D1B9F730-7709-42E4-938D-F7D174A8E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337" y="167691"/>
              <a:ext cx="1409911" cy="1057433"/>
            </a:xfrm>
            <a:prstGeom prst="rect">
              <a:avLst/>
            </a:prstGeom>
          </p:spPr>
        </p:pic>
        <p:pic>
          <p:nvPicPr>
            <p:cNvPr id="12" name="Picture 11" descr="A picture containing indoor, sitting, table, remote&#10;&#10;Description automatically generated">
              <a:extLst>
                <a:ext uri="{FF2B5EF4-FFF2-40B4-BE49-F238E27FC236}">
                  <a16:creationId xmlns:a16="http://schemas.microsoft.com/office/drawing/2014/main" id="{E7E3659A-E550-4619-86E5-9C250AA98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457" y="940281"/>
              <a:ext cx="1409911" cy="1057433"/>
            </a:xfrm>
            <a:prstGeom prst="rect">
              <a:avLst/>
            </a:prstGeom>
          </p:spPr>
        </p:pic>
        <p:pic>
          <p:nvPicPr>
            <p:cNvPr id="13" name="Picture 12" descr="A picture containing indoor, sitting, table, cake&#10;&#10;Description automatically generated">
              <a:extLst>
                <a:ext uri="{FF2B5EF4-FFF2-40B4-BE49-F238E27FC236}">
                  <a16:creationId xmlns:a16="http://schemas.microsoft.com/office/drawing/2014/main" id="{942B6395-2488-423A-A6A3-92F83E735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337" y="1760390"/>
              <a:ext cx="1409911" cy="1057433"/>
            </a:xfrm>
            <a:prstGeom prst="rect">
              <a:avLst/>
            </a:prstGeom>
          </p:spPr>
        </p:pic>
        <p:pic>
          <p:nvPicPr>
            <p:cNvPr id="14" name="Picture 13" descr="A picture containing indoor, table, sitting, flower&#10;&#10;Description automatically generated">
              <a:extLst>
                <a:ext uri="{FF2B5EF4-FFF2-40B4-BE49-F238E27FC236}">
                  <a16:creationId xmlns:a16="http://schemas.microsoft.com/office/drawing/2014/main" id="{F0C0446C-4918-4827-8D6E-4810928F9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2457" y="2562513"/>
              <a:ext cx="1409911" cy="1057433"/>
            </a:xfrm>
            <a:prstGeom prst="rect">
              <a:avLst/>
            </a:prstGeom>
          </p:spPr>
        </p:pic>
        <p:pic>
          <p:nvPicPr>
            <p:cNvPr id="15" name="Picture 14" descr="A picture containing indoor, table, sitting, small&#10;&#10;Description automatically generated">
              <a:extLst>
                <a:ext uri="{FF2B5EF4-FFF2-40B4-BE49-F238E27FC236}">
                  <a16:creationId xmlns:a16="http://schemas.microsoft.com/office/drawing/2014/main" id="{5422057A-BCB4-47EA-AB1A-CAB3DFA35C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3337" y="3353089"/>
              <a:ext cx="1409911" cy="1057433"/>
            </a:xfrm>
            <a:prstGeom prst="rect">
              <a:avLst/>
            </a:prstGeom>
          </p:spPr>
        </p:pic>
        <p:pic>
          <p:nvPicPr>
            <p:cNvPr id="16" name="Picture 15" descr="A picture containing sitting, table, flower, small&#10;&#10;Description automatically generated">
              <a:extLst>
                <a:ext uri="{FF2B5EF4-FFF2-40B4-BE49-F238E27FC236}">
                  <a16:creationId xmlns:a16="http://schemas.microsoft.com/office/drawing/2014/main" id="{1AFE643E-23C2-4BEB-9E5F-DD68299AD2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2457" y="4138068"/>
              <a:ext cx="1409911" cy="1057433"/>
            </a:xfrm>
            <a:prstGeom prst="rect">
              <a:avLst/>
            </a:prstGeom>
          </p:spPr>
        </p:pic>
        <p:pic>
          <p:nvPicPr>
            <p:cNvPr id="17" name="Picture 16" descr="A picture containing sitting, table, flower, small&#10;&#10;Description automatically generated">
              <a:extLst>
                <a:ext uri="{FF2B5EF4-FFF2-40B4-BE49-F238E27FC236}">
                  <a16:creationId xmlns:a16="http://schemas.microsoft.com/office/drawing/2014/main" id="{C8E76515-66F9-4705-A600-235EC569FB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3337" y="4945788"/>
              <a:ext cx="1409911" cy="1057433"/>
            </a:xfrm>
            <a:prstGeom prst="rect">
              <a:avLst/>
            </a:prstGeom>
          </p:spPr>
        </p:pic>
        <p:grpSp>
          <p:nvGrpSpPr>
            <p:cNvPr id="18" name="Group 17">
              <a:extLst>
                <a:ext uri="{FF2B5EF4-FFF2-40B4-BE49-F238E27FC236}">
                  <a16:creationId xmlns:a16="http://schemas.microsoft.com/office/drawing/2014/main" id="{EE75FE46-DD4C-43D0-8371-12A327AC775E}"/>
                </a:ext>
              </a:extLst>
            </p:cNvPr>
            <p:cNvGrpSpPr/>
            <p:nvPr/>
          </p:nvGrpSpPr>
          <p:grpSpPr>
            <a:xfrm>
              <a:off x="5984855" y="1223594"/>
              <a:ext cx="1229993" cy="276999"/>
              <a:chOff x="5984855" y="1223594"/>
              <a:chExt cx="1229993" cy="276999"/>
            </a:xfrm>
          </p:grpSpPr>
          <p:sp>
            <p:nvSpPr>
              <p:cNvPr id="37" name="TextBox 36">
                <a:extLst>
                  <a:ext uri="{FF2B5EF4-FFF2-40B4-BE49-F238E27FC236}">
                    <a16:creationId xmlns:a16="http://schemas.microsoft.com/office/drawing/2014/main" id="{C4DB68AE-E0E0-4983-B944-E22289348A4A}"/>
                  </a:ext>
                </a:extLst>
              </p:cNvPr>
              <p:cNvSpPr txBox="1"/>
              <p:nvPr/>
            </p:nvSpPr>
            <p:spPr>
              <a:xfrm>
                <a:off x="6084410" y="1223594"/>
                <a:ext cx="113043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baicalensis</a:t>
                </a:r>
              </a:p>
            </p:txBody>
          </p:sp>
          <p:sp>
            <p:nvSpPr>
              <p:cNvPr id="38" name="Oval 37">
                <a:extLst>
                  <a:ext uri="{FF2B5EF4-FFF2-40B4-BE49-F238E27FC236}">
                    <a16:creationId xmlns:a16="http://schemas.microsoft.com/office/drawing/2014/main" id="{5EFE2137-7A39-43CB-8001-85697F0EC5B9}"/>
                  </a:ext>
                </a:extLst>
              </p:cNvPr>
              <p:cNvSpPr/>
              <p:nvPr/>
            </p:nvSpPr>
            <p:spPr>
              <a:xfrm>
                <a:off x="5984855" y="1287017"/>
                <a:ext cx="137160" cy="137160"/>
              </a:xfrm>
              <a:prstGeom prst="ellipse">
                <a:avLst/>
              </a:prstGeom>
              <a:solidFill>
                <a:srgbClr val="97E2D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27452ADB-6A7E-4A83-BC54-EA909D7F604B}"/>
                </a:ext>
              </a:extLst>
            </p:cNvPr>
            <p:cNvGrpSpPr/>
            <p:nvPr/>
          </p:nvGrpSpPr>
          <p:grpSpPr>
            <a:xfrm>
              <a:off x="7380650" y="1997714"/>
              <a:ext cx="1261417" cy="276999"/>
              <a:chOff x="7381561" y="1997714"/>
              <a:chExt cx="1261417" cy="276999"/>
            </a:xfrm>
          </p:grpSpPr>
          <p:sp>
            <p:nvSpPr>
              <p:cNvPr id="35" name="TextBox 34">
                <a:extLst>
                  <a:ext uri="{FF2B5EF4-FFF2-40B4-BE49-F238E27FC236}">
                    <a16:creationId xmlns:a16="http://schemas.microsoft.com/office/drawing/2014/main" id="{E7F97751-03C4-492D-AFB7-56929BD46C3B}"/>
                  </a:ext>
                </a:extLst>
              </p:cNvPr>
              <p:cNvSpPr txBox="1"/>
              <p:nvPr/>
            </p:nvSpPr>
            <p:spPr>
              <a:xfrm>
                <a:off x="7494907" y="1997714"/>
                <a:ext cx="1148071"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havanensis</a:t>
                </a:r>
                <a:endParaRPr lang="en-US" sz="1200" i="1" dirty="0">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4450728C-959F-47A3-843B-CDCE95C062AE}"/>
                  </a:ext>
                </a:extLst>
              </p:cNvPr>
              <p:cNvSpPr/>
              <p:nvPr/>
            </p:nvSpPr>
            <p:spPr>
              <a:xfrm>
                <a:off x="7381561" y="2057265"/>
                <a:ext cx="137160" cy="137160"/>
              </a:xfrm>
              <a:prstGeom prst="ellipse">
                <a:avLst/>
              </a:prstGeom>
              <a:solidFill>
                <a:srgbClr val="96B8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88BE9467-4720-415E-BC2F-862ABE0F19F1}"/>
                </a:ext>
              </a:extLst>
            </p:cNvPr>
            <p:cNvGrpSpPr/>
            <p:nvPr/>
          </p:nvGrpSpPr>
          <p:grpSpPr>
            <a:xfrm>
              <a:off x="7493996" y="3622744"/>
              <a:ext cx="1012164" cy="276999"/>
              <a:chOff x="7498140" y="3622744"/>
              <a:chExt cx="1012164" cy="276999"/>
            </a:xfrm>
          </p:grpSpPr>
          <p:sp>
            <p:nvSpPr>
              <p:cNvPr id="33" name="TextBox 32">
                <a:extLst>
                  <a:ext uri="{FF2B5EF4-FFF2-40B4-BE49-F238E27FC236}">
                    <a16:creationId xmlns:a16="http://schemas.microsoft.com/office/drawing/2014/main" id="{27478CF3-8408-4FE3-B627-87AE092EF039}"/>
                  </a:ext>
                </a:extLst>
              </p:cNvPr>
              <p:cNvSpPr txBox="1"/>
              <p:nvPr/>
            </p:nvSpPr>
            <p:spPr>
              <a:xfrm>
                <a:off x="7617111" y="3622744"/>
                <a:ext cx="89319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barbata</a:t>
                </a:r>
              </a:p>
            </p:txBody>
          </p:sp>
          <p:sp>
            <p:nvSpPr>
              <p:cNvPr id="34" name="Oval 33">
                <a:extLst>
                  <a:ext uri="{FF2B5EF4-FFF2-40B4-BE49-F238E27FC236}">
                    <a16:creationId xmlns:a16="http://schemas.microsoft.com/office/drawing/2014/main" id="{85CE224F-D242-49FC-8950-82CB49B5705C}"/>
                  </a:ext>
                </a:extLst>
              </p:cNvPr>
              <p:cNvSpPr/>
              <p:nvPr/>
            </p:nvSpPr>
            <p:spPr>
              <a:xfrm>
                <a:off x="7498140" y="3682295"/>
                <a:ext cx="137160" cy="137160"/>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21" name="Group 20">
              <a:extLst>
                <a:ext uri="{FF2B5EF4-FFF2-40B4-BE49-F238E27FC236}">
                  <a16:creationId xmlns:a16="http://schemas.microsoft.com/office/drawing/2014/main" id="{D0CD3297-8EA1-454A-897D-2E20E67B890F}"/>
                </a:ext>
              </a:extLst>
            </p:cNvPr>
            <p:cNvGrpSpPr/>
            <p:nvPr/>
          </p:nvGrpSpPr>
          <p:grpSpPr>
            <a:xfrm>
              <a:off x="7406730" y="5196922"/>
              <a:ext cx="1209458" cy="276999"/>
              <a:chOff x="7406730" y="5196922"/>
              <a:chExt cx="1209458" cy="276999"/>
            </a:xfrm>
          </p:grpSpPr>
          <p:sp>
            <p:nvSpPr>
              <p:cNvPr id="31" name="TextBox 30">
                <a:extLst>
                  <a:ext uri="{FF2B5EF4-FFF2-40B4-BE49-F238E27FC236}">
                    <a16:creationId xmlns:a16="http://schemas.microsoft.com/office/drawing/2014/main" id="{E3BE4FD2-AF6B-4AE4-9A48-F9293BFC4FBE}"/>
                  </a:ext>
                </a:extLst>
              </p:cNvPr>
              <p:cNvSpPr txBox="1"/>
              <p:nvPr/>
            </p:nvSpPr>
            <p:spPr>
              <a:xfrm>
                <a:off x="7517810" y="5196922"/>
                <a:ext cx="109837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tournefortii</a:t>
                </a:r>
                <a:endParaRPr lang="en-US" sz="1200" i="1" dirty="0">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7D1AC60C-7DC6-48F5-8570-7DCF697A55BE}"/>
                  </a:ext>
                </a:extLst>
              </p:cNvPr>
              <p:cNvSpPr/>
              <p:nvPr/>
            </p:nvSpPr>
            <p:spPr>
              <a:xfrm>
                <a:off x="7406730" y="5256473"/>
                <a:ext cx="137160" cy="137160"/>
              </a:xfrm>
              <a:prstGeom prst="ellipse">
                <a:avLst/>
              </a:prstGeom>
              <a:solidFill>
                <a:srgbClr val="F0C8A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7A181D53-3723-4D8F-8DEA-363BB163E706}"/>
                </a:ext>
              </a:extLst>
            </p:cNvPr>
            <p:cNvGrpSpPr/>
            <p:nvPr/>
          </p:nvGrpSpPr>
          <p:grpSpPr>
            <a:xfrm>
              <a:off x="6014346" y="2817822"/>
              <a:ext cx="1115652" cy="276999"/>
              <a:chOff x="6009804" y="2817822"/>
              <a:chExt cx="1115652" cy="276999"/>
            </a:xfrm>
          </p:grpSpPr>
          <p:sp>
            <p:nvSpPr>
              <p:cNvPr id="29" name="TextBox 28">
                <a:extLst>
                  <a:ext uri="{FF2B5EF4-FFF2-40B4-BE49-F238E27FC236}">
                    <a16:creationId xmlns:a16="http://schemas.microsoft.com/office/drawing/2014/main" id="{5B51A452-E5B1-41C2-921E-CB1339D4D0A1}"/>
                  </a:ext>
                </a:extLst>
              </p:cNvPr>
              <p:cNvSpPr txBox="1"/>
              <p:nvPr/>
            </p:nvSpPr>
            <p:spPr>
              <a:xfrm>
                <a:off x="6131273" y="2817822"/>
                <a:ext cx="99418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arenicola</a:t>
                </a:r>
                <a:endParaRPr lang="en-US" sz="1200" i="1" dirty="0">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E29B50E3-62D4-4186-8078-8F5DD54DCBB1}"/>
                  </a:ext>
                </a:extLst>
              </p:cNvPr>
              <p:cNvSpPr/>
              <p:nvPr/>
            </p:nvSpPr>
            <p:spPr>
              <a:xfrm>
                <a:off x="6009804" y="2879716"/>
                <a:ext cx="137160" cy="137160"/>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BB3ADD6D-1C11-42C5-8F63-56E6F0EF6AC0}"/>
                </a:ext>
              </a:extLst>
            </p:cNvPr>
            <p:cNvGrpSpPr/>
            <p:nvPr/>
          </p:nvGrpSpPr>
          <p:grpSpPr>
            <a:xfrm>
              <a:off x="5998049" y="4410522"/>
              <a:ext cx="1171048" cy="276999"/>
              <a:chOff x="5992328" y="4410522"/>
              <a:chExt cx="1171048" cy="276999"/>
            </a:xfrm>
          </p:grpSpPr>
          <p:sp>
            <p:nvSpPr>
              <p:cNvPr id="27" name="TextBox 26">
                <a:extLst>
                  <a:ext uri="{FF2B5EF4-FFF2-40B4-BE49-F238E27FC236}">
                    <a16:creationId xmlns:a16="http://schemas.microsoft.com/office/drawing/2014/main" id="{97073616-58B1-4AF9-A94A-9BD52C95B7BC}"/>
                  </a:ext>
                </a:extLst>
              </p:cNvPr>
              <p:cNvSpPr txBox="1"/>
              <p:nvPr/>
            </p:nvSpPr>
            <p:spPr>
              <a:xfrm>
                <a:off x="6116294" y="4410522"/>
                <a:ext cx="1047082"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racemosa</a:t>
                </a:r>
              </a:p>
            </p:txBody>
          </p:sp>
          <p:sp>
            <p:nvSpPr>
              <p:cNvPr id="28" name="Oval 27">
                <a:extLst>
                  <a:ext uri="{FF2B5EF4-FFF2-40B4-BE49-F238E27FC236}">
                    <a16:creationId xmlns:a16="http://schemas.microsoft.com/office/drawing/2014/main" id="{3FDB5DAE-2289-47FD-8377-DA0AF3A25FBB}"/>
                  </a:ext>
                </a:extLst>
              </p:cNvPr>
              <p:cNvSpPr/>
              <p:nvPr/>
            </p:nvSpPr>
            <p:spPr>
              <a:xfrm>
                <a:off x="5992328" y="4474172"/>
                <a:ext cx="137160" cy="137160"/>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7651E996-16F6-4B47-B3B3-EFEADE3EA4E2}"/>
                </a:ext>
              </a:extLst>
            </p:cNvPr>
            <p:cNvGrpSpPr/>
            <p:nvPr/>
          </p:nvGrpSpPr>
          <p:grpSpPr>
            <a:xfrm>
              <a:off x="6011358" y="6003222"/>
              <a:ext cx="1108163" cy="276999"/>
              <a:chOff x="6002293" y="6003222"/>
              <a:chExt cx="1108163" cy="276999"/>
            </a:xfrm>
          </p:grpSpPr>
          <p:sp>
            <p:nvSpPr>
              <p:cNvPr id="25" name="TextBox 24">
                <a:extLst>
                  <a:ext uri="{FF2B5EF4-FFF2-40B4-BE49-F238E27FC236}">
                    <a16:creationId xmlns:a16="http://schemas.microsoft.com/office/drawing/2014/main" id="{674B96C4-B085-4D0C-A3AE-55524250EB67}"/>
                  </a:ext>
                </a:extLst>
              </p:cNvPr>
              <p:cNvSpPr txBox="1"/>
              <p:nvPr/>
            </p:nvSpPr>
            <p:spPr>
              <a:xfrm>
                <a:off x="6140319" y="6003222"/>
                <a:ext cx="970137"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altissima</a:t>
                </a:r>
                <a:endParaRPr lang="en-US" sz="1200" i="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32010FE-2FF9-4177-A06E-DF7F6C3DD15A}"/>
                  </a:ext>
                </a:extLst>
              </p:cNvPr>
              <p:cNvSpPr/>
              <p:nvPr/>
            </p:nvSpPr>
            <p:spPr>
              <a:xfrm>
                <a:off x="6002293" y="6062773"/>
                <a:ext cx="137160" cy="137160"/>
              </a:xfrm>
              <a:prstGeom prst="ellipse">
                <a:avLst/>
              </a:prstGeom>
              <a:solidFill>
                <a:srgbClr val="F0C8A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sp>
        <p:nvSpPr>
          <p:cNvPr id="39" name="TextBox 38">
            <a:extLst>
              <a:ext uri="{FF2B5EF4-FFF2-40B4-BE49-F238E27FC236}">
                <a16:creationId xmlns:a16="http://schemas.microsoft.com/office/drawing/2014/main" id="{FDA335F5-1A06-4705-BCFE-32309333F1A5}"/>
              </a:ext>
            </a:extLst>
          </p:cNvPr>
          <p:cNvSpPr txBox="1"/>
          <p:nvPr/>
        </p:nvSpPr>
        <p:spPr>
          <a:xfrm>
            <a:off x="173818" y="8153935"/>
            <a:ext cx="7449147" cy="83099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Maximum likelihood tree inferred from chloroplast genome data for 52 species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To facilitate downstream analysis, the tree is subdivided into 6 clades. (B) Representative images of 7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8322E130-E0F9-4F0A-A3BF-8C36A3016F12}"/>
              </a:ext>
            </a:extLst>
          </p:cNvPr>
          <p:cNvPicPr>
            <a:picLocks noChangeAspect="1"/>
          </p:cNvPicPr>
          <p:nvPr/>
        </p:nvPicPr>
        <p:blipFill rotWithShape="1">
          <a:blip r:embed="rId9">
            <a:extLst>
              <a:ext uri="{28A0092B-C50C-407E-A947-70E740481C1C}">
                <a14:useLocalDpi xmlns:a14="http://schemas.microsoft.com/office/drawing/2010/main" val="0"/>
              </a:ext>
            </a:extLst>
          </a:blip>
          <a:srcRect l="7368" t="10656" r="14128" b="2252"/>
          <a:stretch/>
        </p:blipFill>
        <p:spPr>
          <a:xfrm>
            <a:off x="413160" y="1532673"/>
            <a:ext cx="3757685" cy="6565735"/>
          </a:xfrm>
          <a:prstGeom prst="rect">
            <a:avLst/>
          </a:prstGeom>
        </p:spPr>
      </p:pic>
      <p:sp>
        <p:nvSpPr>
          <p:cNvPr id="6" name="TextBox 5">
            <a:extLst>
              <a:ext uri="{FF2B5EF4-FFF2-40B4-BE49-F238E27FC236}">
                <a16:creationId xmlns:a16="http://schemas.microsoft.com/office/drawing/2014/main" id="{CBCB6206-3569-4B7A-AA92-734B2F32FEB2}"/>
              </a:ext>
            </a:extLst>
          </p:cNvPr>
          <p:cNvSpPr txBox="1"/>
          <p:nvPr/>
        </p:nvSpPr>
        <p:spPr>
          <a:xfrm>
            <a:off x="599882" y="153267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40" name="TextBox 39">
            <a:extLst>
              <a:ext uri="{FF2B5EF4-FFF2-40B4-BE49-F238E27FC236}">
                <a16:creationId xmlns:a16="http://schemas.microsoft.com/office/drawing/2014/main" id="{C38FFFD8-E28F-47B8-8AC6-8DB0E031577C}"/>
              </a:ext>
            </a:extLst>
          </p:cNvPr>
          <p:cNvSpPr txBox="1"/>
          <p:nvPr/>
        </p:nvSpPr>
        <p:spPr>
          <a:xfrm>
            <a:off x="4065658" y="153267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74568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349768" y="8031606"/>
            <a:ext cx="6756400" cy="138499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 </a:t>
            </a:r>
            <a:r>
              <a:rPr lang="en-US" sz="1200" dirty="0">
                <a:latin typeface="Arial" panose="020B0604020202020204" pitchFamily="34" charset="0"/>
                <a:cs typeface="Arial" panose="020B0604020202020204" pitchFamily="34" charset="0"/>
              </a:rPr>
              <a:t>Heatmap of overall flavonoid concentrations measured with High Performance Liquid Chromatography (HPLC) of …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Ordering of species was determined by hierarchical clustering based on flavonoid concentration, as illustrated by the dendrogram to the right of the figure. Colored 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 </a:t>
            </a:r>
            <a:endParaRPr lang="en-US" sz="1200" b="1" dirty="0">
              <a:latin typeface="Arial" panose="020B0604020202020204" pitchFamily="34" charset="0"/>
              <a:cs typeface="Arial" panose="020B0604020202020204" pitchFamily="34" charset="0"/>
            </a:endParaRPr>
          </a:p>
        </p:txBody>
      </p:sp>
      <p:pic>
        <p:nvPicPr>
          <p:cNvPr id="3" name="Picture 2" descr="A picture containing clock&#10;&#10;Description automatically generated">
            <a:extLst>
              <a:ext uri="{FF2B5EF4-FFF2-40B4-BE49-F238E27FC236}">
                <a16:creationId xmlns:a16="http://schemas.microsoft.com/office/drawing/2014/main" id="{428DB7FA-2E48-4CA9-9EBD-D7856AA63E43}"/>
              </a:ext>
            </a:extLst>
          </p:cNvPr>
          <p:cNvPicPr>
            <a:picLocks noChangeAspect="1"/>
          </p:cNvPicPr>
          <p:nvPr/>
        </p:nvPicPr>
        <p:blipFill rotWithShape="1">
          <a:blip r:embed="rId2">
            <a:extLst>
              <a:ext uri="{28A0092B-C50C-407E-A947-70E740481C1C}">
                <a14:useLocalDpi xmlns:a14="http://schemas.microsoft.com/office/drawing/2010/main" val="0"/>
              </a:ext>
            </a:extLst>
          </a:blip>
          <a:srcRect l="13072" b="4642"/>
          <a:stretch/>
        </p:blipFill>
        <p:spPr>
          <a:xfrm>
            <a:off x="349768" y="525906"/>
            <a:ext cx="6756400" cy="7411594"/>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video game&#10;&#10;Description automatically generated">
            <a:extLst>
              <a:ext uri="{FF2B5EF4-FFF2-40B4-BE49-F238E27FC236}">
                <a16:creationId xmlns:a16="http://schemas.microsoft.com/office/drawing/2014/main" id="{2F3F8BD0-91A0-48BE-B8FD-BF40A7F6DA1A}"/>
              </a:ext>
            </a:extLst>
          </p:cNvPr>
          <p:cNvPicPr>
            <a:picLocks noChangeAspect="1"/>
          </p:cNvPicPr>
          <p:nvPr/>
        </p:nvPicPr>
        <p:blipFill rotWithShape="1">
          <a:blip r:embed="rId2">
            <a:extLst>
              <a:ext uri="{28A0092B-C50C-407E-A947-70E740481C1C}">
                <a14:useLocalDpi xmlns:a14="http://schemas.microsoft.com/office/drawing/2010/main" val="0"/>
              </a:ext>
            </a:extLst>
          </a:blip>
          <a:srcRect t="4173" r="12991"/>
          <a:stretch/>
        </p:blipFill>
        <p:spPr>
          <a:xfrm>
            <a:off x="133350" y="4171107"/>
            <a:ext cx="6524625" cy="3992103"/>
          </a:xfrm>
          <a:prstGeom prst="rect">
            <a:avLst/>
          </a:prstGeom>
        </p:spPr>
      </p:pic>
      <p:sp>
        <p:nvSpPr>
          <p:cNvPr id="6" name="TextBox 5">
            <a:extLst>
              <a:ext uri="{FF2B5EF4-FFF2-40B4-BE49-F238E27FC236}">
                <a16:creationId xmlns:a16="http://schemas.microsoft.com/office/drawing/2014/main" id="{6755C4CB-B1EC-4F65-BCD6-10345FD6D5D3}"/>
              </a:ext>
            </a:extLst>
          </p:cNvPr>
          <p:cNvSpPr txBox="1"/>
          <p:nvPr/>
        </p:nvSpPr>
        <p:spPr>
          <a:xfrm>
            <a:off x="135407" y="8232828"/>
            <a:ext cx="7636993" cy="83099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from 14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a:t>
            </a:r>
            <a:endParaRPr lang="en-US" sz="1200" b="1" dirty="0">
              <a:latin typeface="Arial" panose="020B0604020202020204" pitchFamily="34" charset="0"/>
              <a:cs typeface="Arial" panose="020B0604020202020204" pitchFamily="34" charset="0"/>
            </a:endParaRPr>
          </a:p>
        </p:txBody>
      </p:sp>
      <p:pic>
        <p:nvPicPr>
          <p:cNvPr id="8" name="Picture 7" descr="A screenshot of a video game&#10;&#10;Description automatically generated">
            <a:extLst>
              <a:ext uri="{FF2B5EF4-FFF2-40B4-BE49-F238E27FC236}">
                <a16:creationId xmlns:a16="http://schemas.microsoft.com/office/drawing/2014/main" id="{0ACB7603-63AF-4D74-AC3F-C461BA347E13}"/>
              </a:ext>
            </a:extLst>
          </p:cNvPr>
          <p:cNvPicPr>
            <a:picLocks noChangeAspect="1"/>
          </p:cNvPicPr>
          <p:nvPr/>
        </p:nvPicPr>
        <p:blipFill rotWithShape="1">
          <a:blip r:embed="rId3">
            <a:extLst>
              <a:ext uri="{28A0092B-C50C-407E-A947-70E740481C1C}">
                <a14:useLocalDpi xmlns:a14="http://schemas.microsoft.com/office/drawing/2010/main" val="0"/>
              </a:ext>
            </a:extLst>
          </a:blip>
          <a:srcRect l="87299" t="26352" r="3785" b="26353"/>
          <a:stretch/>
        </p:blipFill>
        <p:spPr>
          <a:xfrm>
            <a:off x="6722364" y="2952047"/>
            <a:ext cx="1050036" cy="3094363"/>
          </a:xfrm>
          <a:prstGeom prst="rect">
            <a:avLst/>
          </a:prstGeom>
        </p:spPr>
      </p:pic>
      <p:pic>
        <p:nvPicPr>
          <p:cNvPr id="14" name="Picture 13" descr="A picture containing photo, table, sitting, different&#10;&#10;Description automatically generated">
            <a:extLst>
              <a:ext uri="{FF2B5EF4-FFF2-40B4-BE49-F238E27FC236}">
                <a16:creationId xmlns:a16="http://schemas.microsoft.com/office/drawing/2014/main" id="{3B44314C-ACF3-4993-B88B-606DA7285578}"/>
              </a:ext>
            </a:extLst>
          </p:cNvPr>
          <p:cNvPicPr>
            <a:picLocks noChangeAspect="1"/>
          </p:cNvPicPr>
          <p:nvPr/>
        </p:nvPicPr>
        <p:blipFill rotWithShape="1">
          <a:blip r:embed="rId4">
            <a:extLst>
              <a:ext uri="{28A0092B-C50C-407E-A947-70E740481C1C}">
                <a14:useLocalDpi xmlns:a14="http://schemas.microsoft.com/office/drawing/2010/main" val="0"/>
              </a:ext>
            </a:extLst>
          </a:blip>
          <a:srcRect t="3898" r="12991" b="18848"/>
          <a:stretch/>
        </p:blipFill>
        <p:spPr>
          <a:xfrm>
            <a:off x="133350" y="883084"/>
            <a:ext cx="6524625" cy="3218405"/>
          </a:xfrm>
          <a:prstGeom prst="rect">
            <a:avLst/>
          </a:prstGeom>
        </p:spPr>
      </p:pic>
      <p:sp>
        <p:nvSpPr>
          <p:cNvPr id="17" name="TextBox 16">
            <a:extLst>
              <a:ext uri="{FF2B5EF4-FFF2-40B4-BE49-F238E27FC236}">
                <a16:creationId xmlns:a16="http://schemas.microsoft.com/office/drawing/2014/main" id="{0B7976F3-C380-43B0-A35A-17F1B38129DC}"/>
              </a:ext>
            </a:extLst>
          </p:cNvPr>
          <p:cNvSpPr txBox="1"/>
          <p:nvPr/>
        </p:nvSpPr>
        <p:spPr>
          <a:xfrm>
            <a:off x="5685565" y="941235"/>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Leaves</a:t>
            </a:r>
          </a:p>
        </p:txBody>
      </p:sp>
      <p:sp>
        <p:nvSpPr>
          <p:cNvPr id="18" name="TextBox 17">
            <a:extLst>
              <a:ext uri="{FF2B5EF4-FFF2-40B4-BE49-F238E27FC236}">
                <a16:creationId xmlns:a16="http://schemas.microsoft.com/office/drawing/2014/main" id="{859DAC22-BECD-42A3-90FB-7E35887DC02B}"/>
              </a:ext>
            </a:extLst>
          </p:cNvPr>
          <p:cNvSpPr txBox="1"/>
          <p:nvPr/>
        </p:nvSpPr>
        <p:spPr>
          <a:xfrm>
            <a:off x="5733784" y="4230379"/>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Roots</a:t>
            </a:r>
          </a:p>
        </p:txBody>
      </p:sp>
      <p:sp>
        <p:nvSpPr>
          <p:cNvPr id="19" name="Oval 18">
            <a:extLst>
              <a:ext uri="{FF2B5EF4-FFF2-40B4-BE49-F238E27FC236}">
                <a16:creationId xmlns:a16="http://schemas.microsoft.com/office/drawing/2014/main" id="{E4351FFC-0320-41F7-87C8-2CE6F5546092}"/>
              </a:ext>
            </a:extLst>
          </p:cNvPr>
          <p:cNvSpPr/>
          <p:nvPr/>
        </p:nvSpPr>
        <p:spPr>
          <a:xfrm>
            <a:off x="686679" y="7406883"/>
            <a:ext cx="133768" cy="130028"/>
          </a:xfrm>
          <a:prstGeom prst="ellipse">
            <a:avLst/>
          </a:prstGeom>
          <a:solidFill>
            <a:srgbClr val="97E2D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14A2A52-4FA0-451F-9385-766B3E6ECBCB}"/>
              </a:ext>
            </a:extLst>
          </p:cNvPr>
          <p:cNvSpPr/>
          <p:nvPr/>
        </p:nvSpPr>
        <p:spPr>
          <a:xfrm>
            <a:off x="1118153" y="7406883"/>
            <a:ext cx="133768" cy="130028"/>
          </a:xfrm>
          <a:prstGeom prst="ellipse">
            <a:avLst/>
          </a:prstGeom>
          <a:solidFill>
            <a:srgbClr val="96B8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C41D0D7-8F2C-46EF-86D1-73CEE5BDA8CF}"/>
              </a:ext>
            </a:extLst>
          </p:cNvPr>
          <p:cNvSpPr/>
          <p:nvPr/>
        </p:nvSpPr>
        <p:spPr>
          <a:xfrm>
            <a:off x="1549627" y="7406883"/>
            <a:ext cx="133768" cy="130028"/>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242B7B-46D4-43BF-BC8F-20D77E58DA34}"/>
              </a:ext>
            </a:extLst>
          </p:cNvPr>
          <p:cNvSpPr/>
          <p:nvPr/>
        </p:nvSpPr>
        <p:spPr>
          <a:xfrm>
            <a:off x="1981101" y="7406883"/>
            <a:ext cx="133768" cy="130028"/>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278B1F0-245F-492C-B60E-DB665EC1137E}"/>
              </a:ext>
            </a:extLst>
          </p:cNvPr>
          <p:cNvSpPr/>
          <p:nvPr/>
        </p:nvSpPr>
        <p:spPr>
          <a:xfrm>
            <a:off x="2412575" y="7406883"/>
            <a:ext cx="133768" cy="130028"/>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D9BC388-D734-4F63-B603-323C88C4B084}"/>
              </a:ext>
            </a:extLst>
          </p:cNvPr>
          <p:cNvSpPr/>
          <p:nvPr/>
        </p:nvSpPr>
        <p:spPr>
          <a:xfrm>
            <a:off x="2844049" y="7406883"/>
            <a:ext cx="133768" cy="130028"/>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47BF83-4036-495C-B616-3E05730BCBA3}"/>
              </a:ext>
            </a:extLst>
          </p:cNvPr>
          <p:cNvSpPr/>
          <p:nvPr/>
        </p:nvSpPr>
        <p:spPr>
          <a:xfrm>
            <a:off x="3275523" y="7406883"/>
            <a:ext cx="133768" cy="130028"/>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4D04CAA-0AD4-411C-8A9C-013652C2DE7C}"/>
              </a:ext>
            </a:extLst>
          </p:cNvPr>
          <p:cNvSpPr/>
          <p:nvPr/>
        </p:nvSpPr>
        <p:spPr>
          <a:xfrm>
            <a:off x="3706997" y="7406883"/>
            <a:ext cx="133768" cy="130028"/>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ACE23F-5905-4C59-959F-525733302D09}"/>
              </a:ext>
            </a:extLst>
          </p:cNvPr>
          <p:cNvSpPr/>
          <p:nvPr/>
        </p:nvSpPr>
        <p:spPr>
          <a:xfrm>
            <a:off x="4138471" y="7406883"/>
            <a:ext cx="133768" cy="130028"/>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29B06504-1A6B-4795-8AAB-484BD81D2175}"/>
              </a:ext>
            </a:extLst>
          </p:cNvPr>
          <p:cNvSpPr/>
          <p:nvPr/>
        </p:nvSpPr>
        <p:spPr>
          <a:xfrm>
            <a:off x="4569945" y="7406883"/>
            <a:ext cx="133768" cy="130028"/>
          </a:xfrm>
          <a:prstGeom prst="ellipse">
            <a:avLst/>
          </a:prstGeom>
          <a:solidFill>
            <a:srgbClr val="E894E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AFD151A-4EFC-4147-96E1-EACC8728A2B6}"/>
              </a:ext>
            </a:extLst>
          </p:cNvPr>
          <p:cNvSpPr/>
          <p:nvPr/>
        </p:nvSpPr>
        <p:spPr>
          <a:xfrm>
            <a:off x="5001419" y="7406883"/>
            <a:ext cx="133768" cy="130028"/>
          </a:xfrm>
          <a:prstGeom prst="ellipse">
            <a:avLst/>
          </a:prstGeom>
          <a:solidFill>
            <a:srgbClr val="F0C8A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FD2709A-AED9-4011-99CB-8813B1EC3789}"/>
              </a:ext>
            </a:extLst>
          </p:cNvPr>
          <p:cNvSpPr/>
          <p:nvPr/>
        </p:nvSpPr>
        <p:spPr>
          <a:xfrm>
            <a:off x="5432893" y="7406883"/>
            <a:ext cx="133768" cy="130028"/>
          </a:xfrm>
          <a:prstGeom prst="ellipse">
            <a:avLst/>
          </a:prstGeom>
          <a:solidFill>
            <a:srgbClr val="F0C8A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95C3017-7DE6-430D-9A94-F9DD123A9846}"/>
              </a:ext>
            </a:extLst>
          </p:cNvPr>
          <p:cNvSpPr/>
          <p:nvPr/>
        </p:nvSpPr>
        <p:spPr>
          <a:xfrm>
            <a:off x="5864367" y="7406883"/>
            <a:ext cx="133768" cy="1300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8D1DE32-EDAF-4D05-9446-E90FF5AD8CED}"/>
              </a:ext>
            </a:extLst>
          </p:cNvPr>
          <p:cNvSpPr/>
          <p:nvPr/>
        </p:nvSpPr>
        <p:spPr>
          <a:xfrm>
            <a:off x="6295843" y="7403316"/>
            <a:ext cx="133768" cy="1300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79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68064-356C-4299-A266-3A14ED0D5692}"/>
              </a:ext>
            </a:extLst>
          </p:cNvPr>
          <p:cNvSpPr txBox="1"/>
          <p:nvPr/>
        </p:nvSpPr>
        <p:spPr>
          <a:xfrm>
            <a:off x="135407" y="6770622"/>
            <a:ext cx="7216369" cy="274801"/>
          </a:xfrm>
          <a:prstGeom prst="rect">
            <a:avLst/>
          </a:prstGeom>
          <a:noFill/>
        </p:spPr>
        <p:txBody>
          <a:bodyPr wrap="square" rtlCol="0">
            <a:spAutoFit/>
          </a:bodyPr>
          <a:lstStyle/>
          <a:p>
            <a:r>
              <a:rPr lang="en-US" sz="1200" b="1" dirty="0"/>
              <a:t>Figure 4. </a:t>
            </a:r>
            <a:r>
              <a:rPr lang="en-US" sz="1200" dirty="0"/>
              <a:t>Proposed</a:t>
            </a:r>
            <a:endParaRPr lang="en-US" sz="1200" b="1" dirty="0"/>
          </a:p>
        </p:txBody>
      </p:sp>
      <p:sp>
        <p:nvSpPr>
          <p:cNvPr id="4" name="TextBox 3">
            <a:extLst>
              <a:ext uri="{FF2B5EF4-FFF2-40B4-BE49-F238E27FC236}">
                <a16:creationId xmlns:a16="http://schemas.microsoft.com/office/drawing/2014/main" id="{EEBF524B-3029-4C35-8500-075DA27F0579}"/>
              </a:ext>
            </a:extLst>
          </p:cNvPr>
          <p:cNvSpPr txBox="1"/>
          <p:nvPr/>
        </p:nvSpPr>
        <p:spPr>
          <a:xfrm>
            <a:off x="292608" y="4157472"/>
            <a:ext cx="114486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Phenylalanine</a:t>
            </a:r>
          </a:p>
        </p:txBody>
      </p:sp>
      <p:sp>
        <p:nvSpPr>
          <p:cNvPr id="5" name="TextBox 4">
            <a:extLst>
              <a:ext uri="{FF2B5EF4-FFF2-40B4-BE49-F238E27FC236}">
                <a16:creationId xmlns:a16="http://schemas.microsoft.com/office/drawing/2014/main" id="{F4A259F5-FA91-4658-9175-427E98BF19D1}"/>
              </a:ext>
            </a:extLst>
          </p:cNvPr>
          <p:cNvSpPr txBox="1"/>
          <p:nvPr/>
        </p:nvSpPr>
        <p:spPr>
          <a:xfrm>
            <a:off x="1761226" y="4157472"/>
            <a:ext cx="114646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Cinnamic acid</a:t>
            </a:r>
          </a:p>
        </p:txBody>
      </p:sp>
      <p:sp>
        <p:nvSpPr>
          <p:cNvPr id="6" name="TextBox 5">
            <a:extLst>
              <a:ext uri="{FF2B5EF4-FFF2-40B4-BE49-F238E27FC236}">
                <a16:creationId xmlns:a16="http://schemas.microsoft.com/office/drawing/2014/main" id="{D8A03BC4-9513-448B-ABD7-80352C1AA048}"/>
              </a:ext>
            </a:extLst>
          </p:cNvPr>
          <p:cNvSpPr txBox="1"/>
          <p:nvPr/>
        </p:nvSpPr>
        <p:spPr>
          <a:xfrm>
            <a:off x="1183182" y="3323844"/>
            <a:ext cx="104547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4-coumarate</a:t>
            </a:r>
          </a:p>
        </p:txBody>
      </p:sp>
      <p:sp>
        <p:nvSpPr>
          <p:cNvPr id="7" name="TextBox 6">
            <a:extLst>
              <a:ext uri="{FF2B5EF4-FFF2-40B4-BE49-F238E27FC236}">
                <a16:creationId xmlns:a16="http://schemas.microsoft.com/office/drawing/2014/main" id="{3316E5F4-E151-4F2E-9738-A5E1CF48C6F7}"/>
              </a:ext>
            </a:extLst>
          </p:cNvPr>
          <p:cNvSpPr txBox="1"/>
          <p:nvPr/>
        </p:nvSpPr>
        <p:spPr>
          <a:xfrm>
            <a:off x="1132688" y="5005387"/>
            <a:ext cx="12570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Cinnamoyl-CoA</a:t>
            </a:r>
          </a:p>
        </p:txBody>
      </p:sp>
      <p:sp>
        <p:nvSpPr>
          <p:cNvPr id="8" name="TextBox 7">
            <a:extLst>
              <a:ext uri="{FF2B5EF4-FFF2-40B4-BE49-F238E27FC236}">
                <a16:creationId xmlns:a16="http://schemas.microsoft.com/office/drawing/2014/main" id="{1A48F70F-4214-4EDF-A603-3410BF48F942}"/>
              </a:ext>
            </a:extLst>
          </p:cNvPr>
          <p:cNvSpPr txBox="1"/>
          <p:nvPr/>
        </p:nvSpPr>
        <p:spPr>
          <a:xfrm>
            <a:off x="3670470" y="5550087"/>
            <a:ext cx="70403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Chrysin</a:t>
            </a:r>
          </a:p>
        </p:txBody>
      </p:sp>
      <p:sp>
        <p:nvSpPr>
          <p:cNvPr id="9" name="TextBox 8">
            <a:extLst>
              <a:ext uri="{FF2B5EF4-FFF2-40B4-BE49-F238E27FC236}">
                <a16:creationId xmlns:a16="http://schemas.microsoft.com/office/drawing/2014/main" id="{C0FF1074-B2C7-40AC-9E42-B9C3F5EA0F5F}"/>
              </a:ext>
            </a:extLst>
          </p:cNvPr>
          <p:cNvSpPr txBox="1"/>
          <p:nvPr/>
        </p:nvSpPr>
        <p:spPr>
          <a:xfrm>
            <a:off x="3632800" y="3879157"/>
            <a:ext cx="77938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Apigenin</a:t>
            </a:r>
          </a:p>
        </p:txBody>
      </p:sp>
      <p:pic>
        <p:nvPicPr>
          <p:cNvPr id="11" name="Picture 10" descr="A picture containing table&#10;&#10;Description automatically generated">
            <a:extLst>
              <a:ext uri="{FF2B5EF4-FFF2-40B4-BE49-F238E27FC236}">
                <a16:creationId xmlns:a16="http://schemas.microsoft.com/office/drawing/2014/main" id="{F8ADA715-A3F7-409E-8102-382F638E8760}"/>
              </a:ext>
            </a:extLst>
          </p:cNvPr>
          <p:cNvPicPr>
            <a:picLocks noChangeAspect="1"/>
          </p:cNvPicPr>
          <p:nvPr/>
        </p:nvPicPr>
        <p:blipFill rotWithShape="1">
          <a:blip r:embed="rId2">
            <a:extLst>
              <a:ext uri="{28A0092B-C50C-407E-A947-70E740481C1C}">
                <a14:useLocalDpi xmlns:a14="http://schemas.microsoft.com/office/drawing/2010/main" val="0"/>
              </a:ext>
            </a:extLst>
          </a:blip>
          <a:srcRect b="13779"/>
          <a:stretch/>
        </p:blipFill>
        <p:spPr>
          <a:xfrm>
            <a:off x="3393953" y="3040349"/>
            <a:ext cx="1489579" cy="843988"/>
          </a:xfrm>
          <a:prstGeom prst="rect">
            <a:avLst/>
          </a:prstGeom>
        </p:spPr>
      </p:pic>
      <p:pic>
        <p:nvPicPr>
          <p:cNvPr id="13" name="Picture 12" descr="A close up of a logo&#10;&#10;Description automatically generated">
            <a:extLst>
              <a:ext uri="{FF2B5EF4-FFF2-40B4-BE49-F238E27FC236}">
                <a16:creationId xmlns:a16="http://schemas.microsoft.com/office/drawing/2014/main" id="{CA013BD9-4A91-4931-BB2C-D334B286E003}"/>
              </a:ext>
            </a:extLst>
          </p:cNvPr>
          <p:cNvPicPr>
            <a:picLocks noChangeAspect="1"/>
          </p:cNvPicPr>
          <p:nvPr/>
        </p:nvPicPr>
        <p:blipFill rotWithShape="1">
          <a:blip r:embed="rId3">
            <a:extLst>
              <a:ext uri="{28A0092B-C50C-407E-A947-70E740481C1C}">
                <a14:useLocalDpi xmlns:a14="http://schemas.microsoft.com/office/drawing/2010/main" val="0"/>
              </a:ext>
            </a:extLst>
          </a:blip>
          <a:srcRect b="13089"/>
          <a:stretch/>
        </p:blipFill>
        <p:spPr>
          <a:xfrm>
            <a:off x="3505076" y="4749840"/>
            <a:ext cx="1257076" cy="787090"/>
          </a:xfrm>
          <a:prstGeom prst="rect">
            <a:avLst/>
          </a:prstGeom>
        </p:spPr>
      </p:pic>
      <p:cxnSp>
        <p:nvCxnSpPr>
          <p:cNvPr id="15" name="Straight Arrow Connector 14">
            <a:extLst>
              <a:ext uri="{FF2B5EF4-FFF2-40B4-BE49-F238E27FC236}">
                <a16:creationId xmlns:a16="http://schemas.microsoft.com/office/drawing/2014/main" id="{630A1A82-0CF3-4241-8C84-9F5422959243}"/>
              </a:ext>
            </a:extLst>
          </p:cNvPr>
          <p:cNvCxnSpPr>
            <a:stCxn id="4" idx="3"/>
            <a:endCxn id="5" idx="1"/>
          </p:cNvCxnSpPr>
          <p:nvPr/>
        </p:nvCxnSpPr>
        <p:spPr>
          <a:xfrm>
            <a:off x="1437473" y="4295972"/>
            <a:ext cx="3237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8C6854C-CC3D-4EB9-B2FB-8715371F6F0F}"/>
              </a:ext>
            </a:extLst>
          </p:cNvPr>
          <p:cNvCxnSpPr>
            <a:cxnSpLocks/>
            <a:stCxn id="5" idx="0"/>
            <a:endCxn id="6" idx="2"/>
          </p:cNvCxnSpPr>
          <p:nvPr/>
        </p:nvCxnSpPr>
        <p:spPr>
          <a:xfrm flipH="1" flipV="1">
            <a:off x="1705922" y="3600843"/>
            <a:ext cx="628538" cy="556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66AFD40-6E93-46F6-B01A-FCDF5960CF07}"/>
              </a:ext>
            </a:extLst>
          </p:cNvPr>
          <p:cNvCxnSpPr>
            <a:cxnSpLocks/>
            <a:stCxn id="5" idx="2"/>
            <a:endCxn id="7" idx="0"/>
          </p:cNvCxnSpPr>
          <p:nvPr/>
        </p:nvCxnSpPr>
        <p:spPr>
          <a:xfrm flipH="1">
            <a:off x="1761226" y="4434471"/>
            <a:ext cx="573234" cy="570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5FFA191-3EB9-466F-8166-1C9F26A7FC37}"/>
              </a:ext>
            </a:extLst>
          </p:cNvPr>
          <p:cNvCxnSpPr>
            <a:cxnSpLocks/>
            <a:stCxn id="6" idx="3"/>
          </p:cNvCxnSpPr>
          <p:nvPr/>
        </p:nvCxnSpPr>
        <p:spPr>
          <a:xfrm flipV="1">
            <a:off x="2228661" y="346203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55F5EAC-3224-4B21-837F-1AEB44495967}"/>
              </a:ext>
            </a:extLst>
          </p:cNvPr>
          <p:cNvCxnSpPr>
            <a:cxnSpLocks/>
          </p:cNvCxnSpPr>
          <p:nvPr/>
        </p:nvCxnSpPr>
        <p:spPr>
          <a:xfrm>
            <a:off x="2612995" y="3462029"/>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7FD6981-9644-4D37-9503-61701622B7B5}"/>
              </a:ext>
            </a:extLst>
          </p:cNvPr>
          <p:cNvCxnSpPr>
            <a:cxnSpLocks/>
            <a:endCxn id="11" idx="1"/>
          </p:cNvCxnSpPr>
          <p:nvPr/>
        </p:nvCxnSpPr>
        <p:spPr>
          <a:xfrm>
            <a:off x="2997327" y="3462029"/>
            <a:ext cx="320040"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B23CCE1F-65B7-4C6E-BD17-B4A825D41EF7}"/>
              </a:ext>
            </a:extLst>
          </p:cNvPr>
          <p:cNvCxnSpPr>
            <a:cxnSpLocks/>
          </p:cNvCxnSpPr>
          <p:nvPr/>
        </p:nvCxnSpPr>
        <p:spPr>
          <a:xfrm flipV="1">
            <a:off x="2389763"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6E80867A-5635-4EAC-BE33-1640BE6D2027}"/>
              </a:ext>
            </a:extLst>
          </p:cNvPr>
          <p:cNvCxnSpPr>
            <a:cxnSpLocks/>
          </p:cNvCxnSpPr>
          <p:nvPr/>
        </p:nvCxnSpPr>
        <p:spPr>
          <a:xfrm>
            <a:off x="2773015" y="5143190"/>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4FB4EF0D-EDB5-4B02-BF8B-DAB7D9D1A453}"/>
              </a:ext>
            </a:extLst>
          </p:cNvPr>
          <p:cNvCxnSpPr>
            <a:cxnSpLocks/>
          </p:cNvCxnSpPr>
          <p:nvPr/>
        </p:nvCxnSpPr>
        <p:spPr>
          <a:xfrm flipV="1">
            <a:off x="3150161"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6" name="Picture 65" descr="A close up of a logo&#10;&#10;Description automatically generated">
            <a:extLst>
              <a:ext uri="{FF2B5EF4-FFF2-40B4-BE49-F238E27FC236}">
                <a16:creationId xmlns:a16="http://schemas.microsoft.com/office/drawing/2014/main" id="{495A9A2F-60DA-4275-BC8D-B3BE4B04E4B3}"/>
              </a:ext>
            </a:extLst>
          </p:cNvPr>
          <p:cNvPicPr>
            <a:picLocks noChangeAspect="1"/>
          </p:cNvPicPr>
          <p:nvPr/>
        </p:nvPicPr>
        <p:blipFill rotWithShape="1">
          <a:blip r:embed="rId4">
            <a:extLst>
              <a:ext uri="{28A0092B-C50C-407E-A947-70E740481C1C}">
                <a14:useLocalDpi xmlns:a14="http://schemas.microsoft.com/office/drawing/2010/main" val="0"/>
              </a:ext>
            </a:extLst>
          </a:blip>
          <a:srcRect b="13060"/>
          <a:stretch/>
        </p:blipFill>
        <p:spPr>
          <a:xfrm>
            <a:off x="5273521" y="4737568"/>
            <a:ext cx="1397220" cy="811245"/>
          </a:xfrm>
          <a:prstGeom prst="rect">
            <a:avLst/>
          </a:prstGeom>
        </p:spPr>
      </p:pic>
      <p:pic>
        <p:nvPicPr>
          <p:cNvPr id="68" name="Picture 67" descr="A picture containing game&#10;&#10;Description automatically generated">
            <a:extLst>
              <a:ext uri="{FF2B5EF4-FFF2-40B4-BE49-F238E27FC236}">
                <a16:creationId xmlns:a16="http://schemas.microsoft.com/office/drawing/2014/main" id="{102D86CF-BC78-4F7F-8B8B-624FCE847BEE}"/>
              </a:ext>
            </a:extLst>
          </p:cNvPr>
          <p:cNvPicPr>
            <a:picLocks noChangeAspect="1"/>
          </p:cNvPicPr>
          <p:nvPr/>
        </p:nvPicPr>
        <p:blipFill rotWithShape="1">
          <a:blip r:embed="rId5">
            <a:extLst>
              <a:ext uri="{28A0092B-C50C-407E-A947-70E740481C1C}">
                <a14:useLocalDpi xmlns:a14="http://schemas.microsoft.com/office/drawing/2010/main" val="0"/>
              </a:ext>
            </a:extLst>
          </a:blip>
          <a:srcRect t="18430" b="9354"/>
          <a:stretch/>
        </p:blipFill>
        <p:spPr>
          <a:xfrm>
            <a:off x="5273521" y="3018937"/>
            <a:ext cx="1550606" cy="886183"/>
          </a:xfrm>
          <a:prstGeom prst="rect">
            <a:avLst/>
          </a:prstGeom>
        </p:spPr>
      </p:pic>
      <p:sp>
        <p:nvSpPr>
          <p:cNvPr id="69" name="TextBox 68">
            <a:extLst>
              <a:ext uri="{FF2B5EF4-FFF2-40B4-BE49-F238E27FC236}">
                <a16:creationId xmlns:a16="http://schemas.microsoft.com/office/drawing/2014/main" id="{52FE0154-0284-4140-8BCB-9426ED93BD6D}"/>
              </a:ext>
            </a:extLst>
          </p:cNvPr>
          <p:cNvSpPr txBox="1"/>
          <p:nvPr/>
        </p:nvSpPr>
        <p:spPr>
          <a:xfrm>
            <a:off x="5646308" y="5548813"/>
            <a:ext cx="80502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Baicalein</a:t>
            </a:r>
          </a:p>
        </p:txBody>
      </p:sp>
      <p:sp>
        <p:nvSpPr>
          <p:cNvPr id="70" name="TextBox 69">
            <a:extLst>
              <a:ext uri="{FF2B5EF4-FFF2-40B4-BE49-F238E27FC236}">
                <a16:creationId xmlns:a16="http://schemas.microsoft.com/office/drawing/2014/main" id="{DB5A6589-7869-4E64-B818-14EC688BC544}"/>
              </a:ext>
            </a:extLst>
          </p:cNvPr>
          <p:cNvSpPr txBox="1"/>
          <p:nvPr/>
        </p:nvSpPr>
        <p:spPr>
          <a:xfrm>
            <a:off x="5523347" y="3876389"/>
            <a:ext cx="984565"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Scutellarein</a:t>
            </a:r>
            <a:endParaRPr lang="en-US" sz="12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200F7218-A7C1-4B16-A632-4C9AE0127336}"/>
              </a:ext>
            </a:extLst>
          </p:cNvPr>
          <p:cNvCxnSpPr>
            <a:cxnSpLocks/>
            <a:stCxn id="11" idx="3"/>
            <a:endCxn id="68" idx="1"/>
          </p:cNvCxnSpPr>
          <p:nvPr/>
        </p:nvCxnSpPr>
        <p:spPr>
          <a:xfrm flipV="1">
            <a:off x="4883532" y="3462029"/>
            <a:ext cx="389989"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ED42D11-3E36-4A46-A4DA-9DDC1BAD31DC}"/>
              </a:ext>
            </a:extLst>
          </p:cNvPr>
          <p:cNvCxnSpPr>
            <a:cxnSpLocks/>
            <a:stCxn id="13" idx="3"/>
            <a:endCxn id="66" idx="1"/>
          </p:cNvCxnSpPr>
          <p:nvPr/>
        </p:nvCxnSpPr>
        <p:spPr>
          <a:xfrm flipV="1">
            <a:off x="4762152" y="5143191"/>
            <a:ext cx="511369" cy="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4BBB4D05-EEF0-4142-B5BB-3893635D0A1E}"/>
              </a:ext>
            </a:extLst>
          </p:cNvPr>
          <p:cNvCxnSpPr>
            <a:cxnSpLocks/>
          </p:cNvCxnSpPr>
          <p:nvPr/>
        </p:nvCxnSpPr>
        <p:spPr>
          <a:xfrm>
            <a:off x="4022489" y="4249024"/>
            <a:ext cx="0" cy="35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7A95017-65CA-427B-8D71-0669DD869C34}"/>
              </a:ext>
            </a:extLst>
          </p:cNvPr>
          <p:cNvCxnSpPr>
            <a:cxnSpLocks/>
          </p:cNvCxnSpPr>
          <p:nvPr/>
        </p:nvCxnSpPr>
        <p:spPr>
          <a:xfrm>
            <a:off x="5972131" y="4257903"/>
            <a:ext cx="0" cy="34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B25CF93-ADDB-4B70-B73B-914D2B8CDB52}"/>
              </a:ext>
            </a:extLst>
          </p:cNvPr>
          <p:cNvCxnSpPr>
            <a:cxnSpLocks/>
          </p:cNvCxnSpPr>
          <p:nvPr/>
        </p:nvCxnSpPr>
        <p:spPr>
          <a:xfrm flipV="1">
            <a:off x="4133614" y="4249025"/>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86">
            <a:extLst>
              <a:ext uri="{FF2B5EF4-FFF2-40B4-BE49-F238E27FC236}">
                <a16:creationId xmlns:a16="http://schemas.microsoft.com/office/drawing/2014/main" id="{A71C6241-43A6-4286-B73B-7944EB6F03C5}"/>
              </a:ext>
            </a:extLst>
          </p:cNvPr>
          <p:cNvCxnSpPr>
            <a:cxnSpLocks/>
          </p:cNvCxnSpPr>
          <p:nvPr/>
        </p:nvCxnSpPr>
        <p:spPr>
          <a:xfrm flipV="1">
            <a:off x="6086686" y="4249024"/>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8C07FA61-3C76-4EE9-985E-7549656411CD}"/>
              </a:ext>
            </a:extLst>
          </p:cNvPr>
          <p:cNvCxnSpPr>
            <a:cxnSpLocks/>
          </p:cNvCxnSpPr>
          <p:nvPr/>
        </p:nvCxnSpPr>
        <p:spPr>
          <a:xfrm>
            <a:off x="292608" y="1893174"/>
            <a:ext cx="310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29082C6-A571-46B4-9A3B-3FBD4E29B8C1}"/>
              </a:ext>
            </a:extLst>
          </p:cNvPr>
          <p:cNvCxnSpPr>
            <a:cxnSpLocks/>
          </p:cNvCxnSpPr>
          <p:nvPr/>
        </p:nvCxnSpPr>
        <p:spPr>
          <a:xfrm flipV="1">
            <a:off x="292608" y="2090665"/>
            <a:ext cx="31064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FC679E5E-6413-4194-90F6-A9A030AF389A}"/>
              </a:ext>
            </a:extLst>
          </p:cNvPr>
          <p:cNvCxnSpPr>
            <a:cxnSpLocks/>
          </p:cNvCxnSpPr>
          <p:nvPr/>
        </p:nvCxnSpPr>
        <p:spPr>
          <a:xfrm>
            <a:off x="283210" y="170308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03C2B122-7A2A-4590-AAA5-5EAFA0A30286}"/>
              </a:ext>
            </a:extLst>
          </p:cNvPr>
          <p:cNvSpPr txBox="1"/>
          <p:nvPr/>
        </p:nvSpPr>
        <p:spPr>
          <a:xfrm>
            <a:off x="603250" y="1589339"/>
            <a:ext cx="74411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Published</a:t>
            </a:r>
          </a:p>
        </p:txBody>
      </p:sp>
      <p:sp>
        <p:nvSpPr>
          <p:cNvPr id="100" name="TextBox 99">
            <a:extLst>
              <a:ext uri="{FF2B5EF4-FFF2-40B4-BE49-F238E27FC236}">
                <a16:creationId xmlns:a16="http://schemas.microsoft.com/office/drawing/2014/main" id="{01DCEB7A-FDBD-4940-88B6-720C395E38A6}"/>
              </a:ext>
            </a:extLst>
          </p:cNvPr>
          <p:cNvSpPr txBox="1"/>
          <p:nvPr/>
        </p:nvSpPr>
        <p:spPr>
          <a:xfrm>
            <a:off x="589296" y="1777460"/>
            <a:ext cx="176362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shoots</a:t>
            </a:r>
          </a:p>
        </p:txBody>
      </p:sp>
      <p:sp>
        <p:nvSpPr>
          <p:cNvPr id="101" name="TextBox 100">
            <a:extLst>
              <a:ext uri="{FF2B5EF4-FFF2-40B4-BE49-F238E27FC236}">
                <a16:creationId xmlns:a16="http://schemas.microsoft.com/office/drawing/2014/main" id="{B059895D-0ED4-489C-8D0C-5E94337A3067}"/>
              </a:ext>
            </a:extLst>
          </p:cNvPr>
          <p:cNvSpPr txBox="1"/>
          <p:nvPr/>
        </p:nvSpPr>
        <p:spPr>
          <a:xfrm>
            <a:off x="589296" y="1967554"/>
            <a:ext cx="1672253"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roots</a:t>
            </a:r>
          </a:p>
        </p:txBody>
      </p:sp>
    </p:spTree>
    <p:extLst>
      <p:ext uri="{BB962C8B-B14F-4D97-AF65-F5344CB8AC3E}">
        <p14:creationId xmlns:p14="http://schemas.microsoft.com/office/powerpoint/2010/main" val="491553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1176867" y="2510135"/>
            <a:ext cx="5418666"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7" name="Table 4">
            <a:extLst>
              <a:ext uri="{FF2B5EF4-FFF2-40B4-BE49-F238E27FC236}">
                <a16:creationId xmlns:a16="http://schemas.microsoft.com/office/drawing/2014/main" id="{BDCB3F71-FF13-4F34-9DF0-F74B5E51C110}"/>
              </a:ext>
            </a:extLst>
          </p:cNvPr>
          <p:cNvGraphicFramePr>
            <a:graphicFrameLocks noGrp="1"/>
          </p:cNvGraphicFramePr>
          <p:nvPr>
            <p:extLst>
              <p:ext uri="{D42A27DB-BD31-4B8C-83A1-F6EECF244321}">
                <p14:modId xmlns:p14="http://schemas.microsoft.com/office/powerpoint/2010/main" val="3731286576"/>
              </p:ext>
            </p:extLst>
          </p:nvPr>
        </p:nvGraphicFramePr>
        <p:xfrm>
          <a:off x="1176867" y="2971800"/>
          <a:ext cx="5418666" cy="4114800"/>
        </p:xfrm>
        <a:graphic>
          <a:graphicData uri="http://schemas.openxmlformats.org/drawingml/2006/table">
            <a:tbl>
              <a:tblPr firstRow="1" bandRow="1">
                <a:tableStyleId>{5C22544A-7EE6-4342-B048-85BDC9FD1C3A}</a:tableStyleId>
              </a:tblPr>
              <a:tblGrid>
                <a:gridCol w="1806222">
                  <a:extLst>
                    <a:ext uri="{9D8B030D-6E8A-4147-A177-3AD203B41FA5}">
                      <a16:colId xmlns:a16="http://schemas.microsoft.com/office/drawing/2014/main" val="2029667026"/>
                    </a:ext>
                  </a:extLst>
                </a:gridCol>
                <a:gridCol w="1806222">
                  <a:extLst>
                    <a:ext uri="{9D8B030D-6E8A-4147-A177-3AD203B41FA5}">
                      <a16:colId xmlns:a16="http://schemas.microsoft.com/office/drawing/2014/main" val="2119709971"/>
                    </a:ext>
                  </a:extLst>
                </a:gridCol>
                <a:gridCol w="1806222">
                  <a:extLst>
                    <a:ext uri="{9D8B030D-6E8A-4147-A177-3AD203B41FA5}">
                      <a16:colId xmlns:a16="http://schemas.microsoft.com/office/drawing/2014/main" val="3065988273"/>
                    </a:ext>
                  </a:extLst>
                </a:gridCol>
              </a:tblGrid>
              <a:tr h="262128">
                <a:tc>
                  <a:txBody>
                    <a:bodyPr/>
                    <a:lstStyle/>
                    <a:p>
                      <a:r>
                        <a:rPr lang="en-US" sz="1200" dirty="0">
                          <a:solidFill>
                            <a:schemeClr val="tx1"/>
                          </a:solidFill>
                        </a:rPr>
                        <a:t>Species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Genome size (</a:t>
                      </a:r>
                      <a:r>
                        <a:rPr lang="en-US" sz="1200" dirty="0" err="1">
                          <a:solidFill>
                            <a:schemeClr val="tx1"/>
                          </a:solidFill>
                        </a:rPr>
                        <a:t>Gbp</a:t>
                      </a:r>
                      <a:r>
                        <a:rPr lang="en-US" sz="1200" dirty="0">
                          <a:solidFill>
                            <a:schemeClr val="tx1"/>
                          </a:solidFill>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Source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2683"/>
                  </a:ext>
                </a:extLst>
              </a:tr>
              <a:tr h="262128">
                <a:tc>
                  <a:txBody>
                    <a:bodyPr/>
                    <a:lstStyle/>
                    <a:p>
                      <a:r>
                        <a:rPr lang="en-US" sz="1200" i="1" dirty="0"/>
                        <a:t>S. baicalensis</a:t>
                      </a:r>
                    </a:p>
                  </a:txBody>
                  <a:tcPr>
                    <a:lnT w="12700" cap="flat" cmpd="sng" algn="ctr">
                      <a:solidFill>
                        <a:schemeClr val="tx1"/>
                      </a:solidFill>
                      <a:prstDash val="solid"/>
                      <a:round/>
                      <a:headEnd type="none" w="med" len="med"/>
                      <a:tailEnd type="none" w="med" len="med"/>
                    </a:lnT>
                    <a:solidFill>
                      <a:srgbClr val="97E2DE"/>
                    </a:solidFill>
                  </a:tcPr>
                </a:tc>
                <a:tc>
                  <a:txBody>
                    <a:bodyPr/>
                    <a:lstStyle/>
                    <a:p>
                      <a:r>
                        <a:rPr lang="en-US" sz="1200" dirty="0"/>
                        <a:t>0.54</a:t>
                      </a:r>
                    </a:p>
                  </a:txBody>
                  <a:tcPr>
                    <a:lnT w="12700" cap="flat" cmpd="sng" algn="ctr">
                      <a:solidFill>
                        <a:schemeClr val="tx1"/>
                      </a:solidFill>
                      <a:prstDash val="solid"/>
                      <a:round/>
                      <a:headEnd type="none" w="med" len="med"/>
                      <a:tailEnd type="none" w="med" len="med"/>
                    </a:lnT>
                    <a:solidFill>
                      <a:srgbClr val="97E2DE"/>
                    </a:solidFill>
                  </a:tcPr>
                </a:tc>
                <a:tc>
                  <a:txBody>
                    <a:bodyPr/>
                    <a:lstStyle/>
                    <a:p>
                      <a:r>
                        <a:rPr lang="en-US" sz="1200" dirty="0"/>
                        <a:t>This study</a:t>
                      </a:r>
                    </a:p>
                  </a:txBody>
                  <a:tcPr>
                    <a:lnT w="12700" cap="flat" cmpd="sng" algn="ctr">
                      <a:solidFill>
                        <a:schemeClr val="tx1"/>
                      </a:solidFill>
                      <a:prstDash val="solid"/>
                      <a:round/>
                      <a:headEnd type="none" w="med" len="med"/>
                      <a:tailEnd type="none" w="med" len="med"/>
                    </a:lnT>
                    <a:solidFill>
                      <a:srgbClr val="97E2DE"/>
                    </a:solidFill>
                  </a:tcPr>
                </a:tc>
                <a:extLst>
                  <a:ext uri="{0D108BD9-81ED-4DB2-BD59-A6C34878D82A}">
                    <a16:rowId xmlns:a16="http://schemas.microsoft.com/office/drawing/2014/main" val="2068378337"/>
                  </a:ext>
                </a:extLst>
              </a:tr>
              <a:tr h="262128">
                <a:tc>
                  <a:txBody>
                    <a:bodyPr/>
                    <a:lstStyle/>
                    <a:p>
                      <a:r>
                        <a:rPr lang="en-US" sz="1200" b="0" i="1" dirty="0"/>
                        <a:t>S. </a:t>
                      </a:r>
                      <a:r>
                        <a:rPr lang="en-US" sz="1200" b="0" i="1" dirty="0" err="1"/>
                        <a:t>havanensis</a:t>
                      </a:r>
                      <a:endParaRPr lang="en-US" sz="1200" b="0" i="1" dirty="0"/>
                    </a:p>
                  </a:txBody>
                  <a:tcPr>
                    <a:solidFill>
                      <a:srgbClr val="96B8E3"/>
                    </a:solidFill>
                  </a:tcPr>
                </a:tc>
                <a:tc>
                  <a:txBody>
                    <a:bodyPr/>
                    <a:lstStyle/>
                    <a:p>
                      <a:r>
                        <a:rPr lang="en-US" sz="1200" dirty="0"/>
                        <a:t>0.37</a:t>
                      </a:r>
                    </a:p>
                  </a:txBody>
                  <a:tcPr>
                    <a:solidFill>
                      <a:srgbClr val="96B8E3"/>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96B8E3"/>
                    </a:solidFill>
                  </a:tcPr>
                </a:tc>
                <a:extLst>
                  <a:ext uri="{0D108BD9-81ED-4DB2-BD59-A6C34878D82A}">
                    <a16:rowId xmlns:a16="http://schemas.microsoft.com/office/drawing/2014/main" val="2008276510"/>
                  </a:ext>
                </a:extLst>
              </a:tr>
              <a:tr h="262128">
                <a:tc>
                  <a:txBody>
                    <a:bodyPr/>
                    <a:lstStyle/>
                    <a:p>
                      <a:r>
                        <a:rPr lang="en-US" sz="1200" i="1" dirty="0"/>
                        <a:t>S. </a:t>
                      </a:r>
                      <a:r>
                        <a:rPr lang="en-US" sz="1200" i="1" dirty="0" err="1"/>
                        <a:t>arenicola</a:t>
                      </a:r>
                      <a:endParaRPr lang="en-US" sz="1200" i="1" dirty="0"/>
                    </a:p>
                  </a:txBody>
                  <a:tcPr>
                    <a:solidFill>
                      <a:srgbClr val="E894E2"/>
                    </a:solidFill>
                  </a:tcPr>
                </a:tc>
                <a:tc>
                  <a:txBody>
                    <a:bodyPr/>
                    <a:lstStyle/>
                    <a:p>
                      <a:r>
                        <a:rPr lang="en-US" sz="1200" dirty="0"/>
                        <a:t>0.85</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1631082451"/>
                  </a:ext>
                </a:extLst>
              </a:tr>
              <a:tr h="262128">
                <a:tc>
                  <a:txBody>
                    <a:bodyPr/>
                    <a:lstStyle/>
                    <a:p>
                      <a:r>
                        <a:rPr lang="en-US" sz="1200" i="1" dirty="0"/>
                        <a:t>S. </a:t>
                      </a:r>
                      <a:r>
                        <a:rPr lang="en-US" sz="1200" i="1" dirty="0" err="1"/>
                        <a:t>hastifolia</a:t>
                      </a:r>
                      <a:endParaRPr lang="en-US" sz="1200" i="1" dirty="0"/>
                    </a:p>
                  </a:txBody>
                  <a:tcPr>
                    <a:solidFill>
                      <a:srgbClr val="E894E2"/>
                    </a:solidFill>
                  </a:tcPr>
                </a:tc>
                <a:tc>
                  <a:txBody>
                    <a:bodyPr/>
                    <a:lstStyle/>
                    <a:p>
                      <a:r>
                        <a:rPr lang="en-US" sz="1200" dirty="0"/>
                        <a:t>0.39</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714513354"/>
                  </a:ext>
                </a:extLst>
              </a:tr>
              <a:tr h="262128">
                <a:tc>
                  <a:txBody>
                    <a:bodyPr/>
                    <a:lstStyle/>
                    <a:p>
                      <a:r>
                        <a:rPr lang="en-US" sz="1200" i="1" dirty="0"/>
                        <a:t>S. </a:t>
                      </a:r>
                      <a:r>
                        <a:rPr lang="en-US" sz="1200" i="1" dirty="0" err="1"/>
                        <a:t>dependens</a:t>
                      </a:r>
                      <a:endParaRPr lang="en-US" sz="1200" i="1" dirty="0"/>
                    </a:p>
                  </a:txBody>
                  <a:tcPr>
                    <a:solidFill>
                      <a:srgbClr val="E894E2"/>
                    </a:solidFill>
                  </a:tcPr>
                </a:tc>
                <a:tc>
                  <a:txBody>
                    <a:bodyPr/>
                    <a:lstStyle/>
                    <a:p>
                      <a:r>
                        <a:rPr lang="en-US" sz="1200" dirty="0"/>
                        <a:t>0.44</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2770872092"/>
                  </a:ext>
                </a:extLst>
              </a:tr>
              <a:tr h="262128">
                <a:tc>
                  <a:txBody>
                    <a:bodyPr/>
                    <a:lstStyle/>
                    <a:p>
                      <a:r>
                        <a:rPr lang="en-US" sz="1200" i="1" dirty="0"/>
                        <a:t>S. </a:t>
                      </a:r>
                      <a:r>
                        <a:rPr lang="en-US" sz="1200" i="1" dirty="0" err="1"/>
                        <a:t>strigillosa</a:t>
                      </a:r>
                      <a:endParaRPr lang="en-US" sz="1200" i="1" dirty="0"/>
                    </a:p>
                  </a:txBody>
                  <a:tcPr>
                    <a:solidFill>
                      <a:srgbClr val="E894E2"/>
                    </a:solidFill>
                  </a:tcPr>
                </a:tc>
                <a:tc>
                  <a:txBody>
                    <a:bodyPr/>
                    <a:lstStyle/>
                    <a:p>
                      <a:r>
                        <a:rPr lang="en-US" sz="1200" dirty="0"/>
                        <a:t>0.39</a:t>
                      </a:r>
                    </a:p>
                  </a:txBody>
                  <a:tcPr>
                    <a:solidFill>
                      <a:srgbClr val="E894E2"/>
                    </a:solidFill>
                  </a:tcPr>
                </a:tc>
                <a:tc>
                  <a:txBody>
                    <a:bodyPr/>
                    <a:lstStyle/>
                    <a:p>
                      <a:r>
                        <a:rPr lang="en-US" sz="1200" dirty="0"/>
                        <a:t>Lee, Kim (2017)</a:t>
                      </a:r>
                    </a:p>
                  </a:txBody>
                  <a:tcPr>
                    <a:solidFill>
                      <a:srgbClr val="E894E2"/>
                    </a:solidFill>
                  </a:tcPr>
                </a:tc>
                <a:extLst>
                  <a:ext uri="{0D108BD9-81ED-4DB2-BD59-A6C34878D82A}">
                    <a16:rowId xmlns:a16="http://schemas.microsoft.com/office/drawing/2014/main" val="846365210"/>
                  </a:ext>
                </a:extLst>
              </a:tr>
              <a:tr h="262128">
                <a:tc>
                  <a:txBody>
                    <a:bodyPr/>
                    <a:lstStyle/>
                    <a:p>
                      <a:r>
                        <a:rPr lang="en-US" sz="1200" i="1" dirty="0"/>
                        <a:t>S. barbata</a:t>
                      </a:r>
                    </a:p>
                  </a:txBody>
                  <a:tcPr>
                    <a:solidFill>
                      <a:srgbClr val="E894E2"/>
                    </a:solidFill>
                  </a:tcPr>
                </a:tc>
                <a:tc>
                  <a:txBody>
                    <a:bodyPr/>
                    <a:lstStyle/>
                    <a:p>
                      <a:r>
                        <a:rPr lang="en-US" sz="1200" dirty="0"/>
                        <a:t>0.52</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2122193074"/>
                  </a:ext>
                </a:extLst>
              </a:tr>
              <a:tr h="262128">
                <a:tc>
                  <a:txBody>
                    <a:bodyPr/>
                    <a:lstStyle/>
                    <a:p>
                      <a:r>
                        <a:rPr lang="en-US" sz="1200" i="1" dirty="0"/>
                        <a:t>S. </a:t>
                      </a:r>
                      <a:r>
                        <a:rPr lang="en-US" sz="1200" i="1" dirty="0" err="1"/>
                        <a:t>indica</a:t>
                      </a:r>
                      <a:endParaRPr lang="en-US" sz="1200" i="1" dirty="0"/>
                    </a:p>
                  </a:txBody>
                  <a:tcPr>
                    <a:solidFill>
                      <a:srgbClr val="E894E2"/>
                    </a:solidFill>
                  </a:tcPr>
                </a:tc>
                <a:tc>
                  <a:txBody>
                    <a:bodyPr/>
                    <a:lstStyle/>
                    <a:p>
                      <a:r>
                        <a:rPr lang="en-US" sz="1200" dirty="0"/>
                        <a:t>0.37</a:t>
                      </a:r>
                    </a:p>
                  </a:txBody>
                  <a:tcPr>
                    <a:solidFill>
                      <a:srgbClr val="E894E2"/>
                    </a:solidFill>
                  </a:tcPr>
                </a:tc>
                <a:tc>
                  <a:txBody>
                    <a:bodyPr/>
                    <a:lstStyle/>
                    <a:p>
                      <a:r>
                        <a:rPr lang="en-US" sz="1200" dirty="0"/>
                        <a:t>Lee, Kim (2017)</a:t>
                      </a:r>
                    </a:p>
                  </a:txBody>
                  <a:tcPr>
                    <a:solidFill>
                      <a:srgbClr val="E894E2"/>
                    </a:solidFill>
                  </a:tcPr>
                </a:tc>
                <a:extLst>
                  <a:ext uri="{0D108BD9-81ED-4DB2-BD59-A6C34878D82A}">
                    <a16:rowId xmlns:a16="http://schemas.microsoft.com/office/drawing/2014/main" val="1863311303"/>
                  </a:ext>
                </a:extLst>
              </a:tr>
              <a:tr h="262128">
                <a:tc>
                  <a:txBody>
                    <a:bodyPr/>
                    <a:lstStyle/>
                    <a:p>
                      <a:r>
                        <a:rPr lang="en-US" sz="1200" i="1" dirty="0"/>
                        <a:t>S. insignis</a:t>
                      </a:r>
                    </a:p>
                  </a:txBody>
                  <a:tcPr>
                    <a:solidFill>
                      <a:srgbClr val="E894E2"/>
                    </a:solidFill>
                  </a:tcPr>
                </a:tc>
                <a:tc>
                  <a:txBody>
                    <a:bodyPr/>
                    <a:lstStyle/>
                    <a:p>
                      <a:r>
                        <a:rPr lang="en-US" sz="1200" dirty="0"/>
                        <a:t>0.47</a:t>
                      </a:r>
                    </a:p>
                  </a:txBody>
                  <a:tcPr>
                    <a:solidFill>
                      <a:srgbClr val="E894E2"/>
                    </a:solidFill>
                  </a:tcPr>
                </a:tc>
                <a:tc>
                  <a:txBody>
                    <a:bodyPr/>
                    <a:lstStyle/>
                    <a:p>
                      <a:r>
                        <a:rPr lang="en-US" sz="1200" dirty="0"/>
                        <a:t>Lee, Kim (2017)</a:t>
                      </a:r>
                    </a:p>
                  </a:txBody>
                  <a:tcPr>
                    <a:solidFill>
                      <a:srgbClr val="E894E2"/>
                    </a:solidFill>
                  </a:tcPr>
                </a:tc>
                <a:extLst>
                  <a:ext uri="{0D108BD9-81ED-4DB2-BD59-A6C34878D82A}">
                    <a16:rowId xmlns:a16="http://schemas.microsoft.com/office/drawing/2014/main" val="4058413260"/>
                  </a:ext>
                </a:extLst>
              </a:tr>
              <a:tr h="262128">
                <a:tc>
                  <a:txBody>
                    <a:bodyPr/>
                    <a:lstStyle/>
                    <a:p>
                      <a:r>
                        <a:rPr lang="en-US" sz="1200" i="1" dirty="0"/>
                        <a:t>S. racemosa</a:t>
                      </a:r>
                    </a:p>
                  </a:txBody>
                  <a:tcPr>
                    <a:solidFill>
                      <a:srgbClr val="E894E2"/>
                    </a:solidFill>
                  </a:tcPr>
                </a:tc>
                <a:tc>
                  <a:txBody>
                    <a:bodyPr/>
                    <a:lstStyle/>
                    <a:p>
                      <a:r>
                        <a:rPr lang="en-US" sz="1200" dirty="0"/>
                        <a:t>0.44</a:t>
                      </a:r>
                    </a:p>
                  </a:txBody>
                  <a:tcPr>
                    <a:solidFill>
                      <a:srgbClr val="E894E2"/>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E894E2"/>
                    </a:solidFill>
                  </a:tcPr>
                </a:tc>
                <a:extLst>
                  <a:ext uri="{0D108BD9-81ED-4DB2-BD59-A6C34878D82A}">
                    <a16:rowId xmlns:a16="http://schemas.microsoft.com/office/drawing/2014/main" val="2980321117"/>
                  </a:ext>
                </a:extLst>
              </a:tr>
              <a:tr h="262128">
                <a:tc>
                  <a:txBody>
                    <a:bodyPr/>
                    <a:lstStyle/>
                    <a:p>
                      <a:r>
                        <a:rPr lang="en-US" sz="1200" i="1" dirty="0"/>
                        <a:t>S. </a:t>
                      </a:r>
                      <a:r>
                        <a:rPr lang="en-US" sz="1200" i="1" dirty="0" err="1"/>
                        <a:t>tournefortii</a:t>
                      </a:r>
                      <a:endParaRPr lang="en-US" sz="1200" i="1" dirty="0"/>
                    </a:p>
                  </a:txBody>
                  <a:tcPr>
                    <a:solidFill>
                      <a:srgbClr val="F0C8AA"/>
                    </a:solidFill>
                  </a:tcPr>
                </a:tc>
                <a:tc>
                  <a:txBody>
                    <a:bodyPr/>
                    <a:lstStyle/>
                    <a:p>
                      <a:r>
                        <a:rPr lang="en-US" sz="1200" dirty="0"/>
                        <a:t>0.39</a:t>
                      </a:r>
                    </a:p>
                  </a:txBody>
                  <a:tcPr>
                    <a:solidFill>
                      <a:srgbClr val="F0C8AA"/>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0C8AA"/>
                    </a:solidFill>
                  </a:tcPr>
                </a:tc>
                <a:extLst>
                  <a:ext uri="{0D108BD9-81ED-4DB2-BD59-A6C34878D82A}">
                    <a16:rowId xmlns:a16="http://schemas.microsoft.com/office/drawing/2014/main" val="2368235859"/>
                  </a:ext>
                </a:extLst>
              </a:tr>
              <a:tr h="262128">
                <a:tc>
                  <a:txBody>
                    <a:bodyPr/>
                    <a:lstStyle/>
                    <a:p>
                      <a:r>
                        <a:rPr lang="en-US" sz="1200" i="1" dirty="0"/>
                        <a:t>S. </a:t>
                      </a:r>
                      <a:r>
                        <a:rPr lang="en-US" sz="1200" i="1" dirty="0" err="1"/>
                        <a:t>altissima</a:t>
                      </a:r>
                      <a:endParaRPr lang="en-US" sz="1200" i="1" dirty="0"/>
                    </a:p>
                  </a:txBody>
                  <a:tcPr>
                    <a:solidFill>
                      <a:srgbClr val="F0C8AA"/>
                    </a:solidFill>
                  </a:tcPr>
                </a:tc>
                <a:tc>
                  <a:txBody>
                    <a:bodyPr/>
                    <a:lstStyle/>
                    <a:p>
                      <a:r>
                        <a:rPr lang="en-US" sz="1200" dirty="0"/>
                        <a:t>0.39</a:t>
                      </a:r>
                    </a:p>
                  </a:txBody>
                  <a:tcPr>
                    <a:solidFill>
                      <a:srgbClr val="F0C8AA"/>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0C8AA"/>
                    </a:solidFill>
                  </a:tcPr>
                </a:tc>
                <a:extLst>
                  <a:ext uri="{0D108BD9-81ED-4DB2-BD59-A6C34878D82A}">
                    <a16:rowId xmlns:a16="http://schemas.microsoft.com/office/drawing/2014/main" val="525293159"/>
                  </a:ext>
                </a:extLst>
              </a:tr>
              <a:tr h="262128">
                <a:tc>
                  <a:txBody>
                    <a:bodyPr/>
                    <a:lstStyle/>
                    <a:p>
                      <a:r>
                        <a:rPr lang="en-US" sz="1200" i="1" dirty="0"/>
                        <a:t>S. </a:t>
                      </a:r>
                      <a:r>
                        <a:rPr lang="en-US" sz="1200" i="1" dirty="0" err="1"/>
                        <a:t>leonardii</a:t>
                      </a:r>
                      <a:endParaRPr lang="en-US" sz="1200" i="1" dirty="0"/>
                    </a:p>
                  </a:txBody>
                  <a:tcPr>
                    <a:noFill/>
                  </a:tcPr>
                </a:tc>
                <a:tc>
                  <a:txBody>
                    <a:bodyPr/>
                    <a:lstStyle/>
                    <a:p>
                      <a:r>
                        <a:rPr lang="en-US" sz="1200" dirty="0"/>
                        <a:t>0.50</a:t>
                      </a:r>
                    </a:p>
                  </a:txBody>
                  <a:tcPr>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noFill/>
                  </a:tcPr>
                </a:tc>
                <a:extLst>
                  <a:ext uri="{0D108BD9-81ED-4DB2-BD59-A6C34878D82A}">
                    <a16:rowId xmlns:a16="http://schemas.microsoft.com/office/drawing/2014/main" val="2646048034"/>
                  </a:ext>
                </a:extLst>
              </a:tr>
              <a:tr h="262128">
                <a:tc>
                  <a:txBody>
                    <a:bodyPr/>
                    <a:lstStyle/>
                    <a:p>
                      <a:r>
                        <a:rPr lang="en-US" sz="1200" i="1" dirty="0"/>
                        <a:t>S. </a:t>
                      </a:r>
                      <a:r>
                        <a:rPr lang="en-US" sz="1200" i="1" dirty="0" err="1"/>
                        <a:t>pekenensis</a:t>
                      </a:r>
                      <a:endParaRPr lang="en-US" sz="1200" i="1" dirty="0"/>
                    </a:p>
                  </a:txBody>
                  <a:tcPr>
                    <a:lnB w="12700" cap="flat" cmpd="sng" algn="ctr">
                      <a:solidFill>
                        <a:schemeClr val="tx1"/>
                      </a:solidFill>
                      <a:prstDash val="solid"/>
                      <a:round/>
                      <a:headEnd type="none" w="med" len="med"/>
                      <a:tailEnd type="none" w="med" len="med"/>
                    </a:lnB>
                    <a:noFill/>
                  </a:tcPr>
                </a:tc>
                <a:tc>
                  <a:txBody>
                    <a:bodyPr/>
                    <a:lstStyle/>
                    <a:p>
                      <a:r>
                        <a:rPr lang="en-US" sz="1200" dirty="0"/>
                        <a:t>0.38</a:t>
                      </a:r>
                    </a:p>
                  </a:txBody>
                  <a:tcPr>
                    <a:lnB w="12700" cap="flat" cmpd="sng" algn="ctr">
                      <a:solidFill>
                        <a:schemeClr val="tx1"/>
                      </a:solidFill>
                      <a:prstDash val="solid"/>
                      <a:round/>
                      <a:headEnd type="none" w="med" len="med"/>
                      <a:tailEnd type="none" w="med" len="med"/>
                    </a:lnB>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853</TotalTime>
  <Words>1020</Words>
  <Application>Microsoft Office PowerPoint</Application>
  <PresentationFormat>Custom</PresentationFormat>
  <Paragraphs>294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34</cp:revision>
  <dcterms:created xsi:type="dcterms:W3CDTF">2020-05-26T19:49:14Z</dcterms:created>
  <dcterms:modified xsi:type="dcterms:W3CDTF">2020-06-09T19:58:04Z</dcterms:modified>
</cp:coreProperties>
</file>